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57" r:id="rId3"/>
    <p:sldId id="282" r:id="rId4"/>
    <p:sldId id="281" r:id="rId5"/>
    <p:sldId id="283" r:id="rId6"/>
    <p:sldId id="284" r:id="rId7"/>
    <p:sldId id="258" r:id="rId8"/>
    <p:sldId id="285" r:id="rId9"/>
    <p:sldId id="259" r:id="rId10"/>
    <p:sldId id="260" r:id="rId11"/>
    <p:sldId id="261" r:id="rId12"/>
    <p:sldId id="262" r:id="rId13"/>
    <p:sldId id="264" r:id="rId14"/>
    <p:sldId id="265" r:id="rId15"/>
    <p:sldId id="267" r:id="rId16"/>
    <p:sldId id="268" r:id="rId17"/>
    <p:sldId id="271" r:id="rId18"/>
    <p:sldId id="269" r:id="rId19"/>
    <p:sldId id="273" r:id="rId20"/>
    <p:sldId id="274" r:id="rId21"/>
    <p:sldId id="272" r:id="rId22"/>
    <p:sldId id="275" r:id="rId23"/>
    <p:sldId id="276" r:id="rId24"/>
    <p:sldId id="278" r:id="rId25"/>
    <p:sldId id="279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613"/>
  </p:normalViewPr>
  <p:slideViewPr>
    <p:cSldViewPr snapToGrid="0" snapToObjects="1">
      <p:cViewPr varScale="1">
        <p:scale>
          <a:sx n="109" d="100"/>
          <a:sy n="109" d="100"/>
        </p:scale>
        <p:origin x="87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28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Users\daniel\Google%20Drive\Curso%20ADEH%20Sept%202017\Estacionalidad\desempleo%20espan&#771;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Seasonally adjusted data, not calendar adjusted data</c:v>
                </c:pt>
              </c:strCache>
            </c:strRef>
          </c:tx>
          <c:marker>
            <c:symbol val="none"/>
          </c:marker>
          <c:xVal>
            <c:numRef>
              <c:f>Sheet1!$F$5:$F$380</c:f>
              <c:numCache>
                <c:formatCode>General</c:formatCode>
                <c:ptCount val="376"/>
                <c:pt idx="0">
                  <c:v>1986.333333333333</c:v>
                </c:pt>
                <c:pt idx="1">
                  <c:v>1986.416666666667</c:v>
                </c:pt>
                <c:pt idx="2">
                  <c:v>1986.5</c:v>
                </c:pt>
                <c:pt idx="3">
                  <c:v>1986.583333333333</c:v>
                </c:pt>
                <c:pt idx="4">
                  <c:v>1986.6666666666661</c:v>
                </c:pt>
                <c:pt idx="5">
                  <c:v>1986.75</c:v>
                </c:pt>
                <c:pt idx="6">
                  <c:v>1986.833333333333</c:v>
                </c:pt>
                <c:pt idx="7">
                  <c:v>1986.9166666666661</c:v>
                </c:pt>
                <c:pt idx="8">
                  <c:v>1987</c:v>
                </c:pt>
                <c:pt idx="9">
                  <c:v>1987.083333333333</c:v>
                </c:pt>
                <c:pt idx="10">
                  <c:v>1987.1666666666661</c:v>
                </c:pt>
                <c:pt idx="11">
                  <c:v>1987.25</c:v>
                </c:pt>
                <c:pt idx="12">
                  <c:v>1987.3333333333319</c:v>
                </c:pt>
                <c:pt idx="13">
                  <c:v>1987.4166666666661</c:v>
                </c:pt>
                <c:pt idx="14">
                  <c:v>1987.5</c:v>
                </c:pt>
                <c:pt idx="15">
                  <c:v>1987.5833333333319</c:v>
                </c:pt>
                <c:pt idx="16">
                  <c:v>1987.6666666666649</c:v>
                </c:pt>
                <c:pt idx="17">
                  <c:v>1987.75</c:v>
                </c:pt>
                <c:pt idx="18">
                  <c:v>1987.8333333333319</c:v>
                </c:pt>
                <c:pt idx="19">
                  <c:v>1987.9166666666649</c:v>
                </c:pt>
                <c:pt idx="20">
                  <c:v>1987.999999999998</c:v>
                </c:pt>
                <c:pt idx="21">
                  <c:v>1988.0833333333319</c:v>
                </c:pt>
                <c:pt idx="22">
                  <c:v>1988.1666666666649</c:v>
                </c:pt>
                <c:pt idx="23">
                  <c:v>1988.249999999998</c:v>
                </c:pt>
                <c:pt idx="24">
                  <c:v>1988.333333333331</c:v>
                </c:pt>
                <c:pt idx="25">
                  <c:v>1988.4166666666649</c:v>
                </c:pt>
                <c:pt idx="26">
                  <c:v>1988.499999999998</c:v>
                </c:pt>
                <c:pt idx="27">
                  <c:v>1988.583333333331</c:v>
                </c:pt>
                <c:pt idx="28">
                  <c:v>1988.666666666664</c:v>
                </c:pt>
                <c:pt idx="29">
                  <c:v>1988.749999999998</c:v>
                </c:pt>
                <c:pt idx="30">
                  <c:v>1988.833333333331</c:v>
                </c:pt>
                <c:pt idx="31">
                  <c:v>1988.916666666664</c:v>
                </c:pt>
                <c:pt idx="32">
                  <c:v>1988.999999999997</c:v>
                </c:pt>
                <c:pt idx="33">
                  <c:v>1989.083333333331</c:v>
                </c:pt>
                <c:pt idx="34">
                  <c:v>1989.166666666664</c:v>
                </c:pt>
                <c:pt idx="35">
                  <c:v>1989.249999999997</c:v>
                </c:pt>
                <c:pt idx="36">
                  <c:v>1989.333333333331</c:v>
                </c:pt>
                <c:pt idx="37">
                  <c:v>1989.416666666664</c:v>
                </c:pt>
                <c:pt idx="38">
                  <c:v>1989.499999999997</c:v>
                </c:pt>
                <c:pt idx="39">
                  <c:v>1989.5833333333301</c:v>
                </c:pt>
                <c:pt idx="40">
                  <c:v>1989.666666666664</c:v>
                </c:pt>
                <c:pt idx="41">
                  <c:v>1989.749999999997</c:v>
                </c:pt>
                <c:pt idx="42">
                  <c:v>1989.8333333333301</c:v>
                </c:pt>
                <c:pt idx="43">
                  <c:v>1989.9166666666631</c:v>
                </c:pt>
                <c:pt idx="44">
                  <c:v>1989.999999999997</c:v>
                </c:pt>
                <c:pt idx="45">
                  <c:v>1990.0833333333301</c:v>
                </c:pt>
                <c:pt idx="46">
                  <c:v>1990.1666666666631</c:v>
                </c:pt>
                <c:pt idx="47">
                  <c:v>1990.2499999999959</c:v>
                </c:pt>
                <c:pt idx="48">
                  <c:v>1990.3333333333301</c:v>
                </c:pt>
                <c:pt idx="49">
                  <c:v>1990.4166666666631</c:v>
                </c:pt>
                <c:pt idx="50">
                  <c:v>1990.4999999999959</c:v>
                </c:pt>
                <c:pt idx="51">
                  <c:v>1990.5833333333289</c:v>
                </c:pt>
                <c:pt idx="52">
                  <c:v>1990.6666666666631</c:v>
                </c:pt>
                <c:pt idx="53">
                  <c:v>1990.7499999999959</c:v>
                </c:pt>
                <c:pt idx="54">
                  <c:v>1990.8333333333289</c:v>
                </c:pt>
                <c:pt idx="55">
                  <c:v>1990.916666666662</c:v>
                </c:pt>
                <c:pt idx="56">
                  <c:v>1990.9999999999959</c:v>
                </c:pt>
                <c:pt idx="57">
                  <c:v>1991.0833333333289</c:v>
                </c:pt>
                <c:pt idx="58">
                  <c:v>1991.166666666662</c:v>
                </c:pt>
                <c:pt idx="59">
                  <c:v>1991.249999999995</c:v>
                </c:pt>
                <c:pt idx="60">
                  <c:v>1991.3333333333289</c:v>
                </c:pt>
                <c:pt idx="61">
                  <c:v>1991.416666666662</c:v>
                </c:pt>
                <c:pt idx="62">
                  <c:v>1991.499999999995</c:v>
                </c:pt>
                <c:pt idx="63">
                  <c:v>1991.583333333328</c:v>
                </c:pt>
                <c:pt idx="64">
                  <c:v>1991.666666666662</c:v>
                </c:pt>
                <c:pt idx="65">
                  <c:v>1991.749999999995</c:v>
                </c:pt>
                <c:pt idx="66">
                  <c:v>1991.833333333328</c:v>
                </c:pt>
                <c:pt idx="67">
                  <c:v>1991.916666666662</c:v>
                </c:pt>
                <c:pt idx="68">
                  <c:v>1991.999999999995</c:v>
                </c:pt>
                <c:pt idx="69">
                  <c:v>1992.083333333328</c:v>
                </c:pt>
                <c:pt idx="70">
                  <c:v>1992.1666666666611</c:v>
                </c:pt>
                <c:pt idx="71">
                  <c:v>1992.249999999995</c:v>
                </c:pt>
                <c:pt idx="72">
                  <c:v>1992.333333333328</c:v>
                </c:pt>
                <c:pt idx="73">
                  <c:v>1992.4166666666611</c:v>
                </c:pt>
                <c:pt idx="74">
                  <c:v>1992.4999999999941</c:v>
                </c:pt>
                <c:pt idx="75">
                  <c:v>1992.583333333328</c:v>
                </c:pt>
                <c:pt idx="76">
                  <c:v>1992.6666666666611</c:v>
                </c:pt>
                <c:pt idx="77">
                  <c:v>1992.7499999999941</c:v>
                </c:pt>
                <c:pt idx="78">
                  <c:v>1992.8333333333269</c:v>
                </c:pt>
                <c:pt idx="79">
                  <c:v>1992.9166666666611</c:v>
                </c:pt>
                <c:pt idx="80">
                  <c:v>1992.9999999999941</c:v>
                </c:pt>
                <c:pt idx="81">
                  <c:v>1993.0833333333269</c:v>
                </c:pt>
                <c:pt idx="82">
                  <c:v>1993.1666666666599</c:v>
                </c:pt>
                <c:pt idx="83">
                  <c:v>1993.2499999999941</c:v>
                </c:pt>
                <c:pt idx="84">
                  <c:v>1993.3333333333269</c:v>
                </c:pt>
                <c:pt idx="85">
                  <c:v>1993.4166666666599</c:v>
                </c:pt>
                <c:pt idx="86">
                  <c:v>1993.499999999993</c:v>
                </c:pt>
                <c:pt idx="87">
                  <c:v>1993.5833333333269</c:v>
                </c:pt>
                <c:pt idx="88">
                  <c:v>1993.6666666666599</c:v>
                </c:pt>
                <c:pt idx="89">
                  <c:v>1993.749999999993</c:v>
                </c:pt>
                <c:pt idx="90">
                  <c:v>1993.833333333326</c:v>
                </c:pt>
                <c:pt idx="91">
                  <c:v>1993.9166666666599</c:v>
                </c:pt>
                <c:pt idx="92">
                  <c:v>1993.999999999993</c:v>
                </c:pt>
                <c:pt idx="93">
                  <c:v>1994.083333333326</c:v>
                </c:pt>
                <c:pt idx="94">
                  <c:v>1994.1666666666599</c:v>
                </c:pt>
                <c:pt idx="95">
                  <c:v>1994.249999999993</c:v>
                </c:pt>
                <c:pt idx="96">
                  <c:v>1994.333333333326</c:v>
                </c:pt>
                <c:pt idx="97">
                  <c:v>1994.4166666666599</c:v>
                </c:pt>
                <c:pt idx="98">
                  <c:v>1994.499999999992</c:v>
                </c:pt>
                <c:pt idx="99">
                  <c:v>1994.583333333326</c:v>
                </c:pt>
                <c:pt idx="100">
                  <c:v>1994.6666666666599</c:v>
                </c:pt>
                <c:pt idx="101">
                  <c:v>1994.749999999992</c:v>
                </c:pt>
                <c:pt idx="102">
                  <c:v>1994.833333333326</c:v>
                </c:pt>
                <c:pt idx="103">
                  <c:v>1994.9166666666599</c:v>
                </c:pt>
                <c:pt idx="104">
                  <c:v>1994.999999999992</c:v>
                </c:pt>
                <c:pt idx="105">
                  <c:v>1995.0833333333251</c:v>
                </c:pt>
                <c:pt idx="106">
                  <c:v>1995.1666666666599</c:v>
                </c:pt>
                <c:pt idx="107">
                  <c:v>1995.249999999992</c:v>
                </c:pt>
                <c:pt idx="108">
                  <c:v>1995.3333333333251</c:v>
                </c:pt>
                <c:pt idx="109">
                  <c:v>1995.4166666666581</c:v>
                </c:pt>
                <c:pt idx="110">
                  <c:v>1995.499999999992</c:v>
                </c:pt>
                <c:pt idx="111">
                  <c:v>1995.5833333333251</c:v>
                </c:pt>
                <c:pt idx="112">
                  <c:v>1995.6666666666581</c:v>
                </c:pt>
                <c:pt idx="113">
                  <c:v>1995.7499999999909</c:v>
                </c:pt>
                <c:pt idx="114">
                  <c:v>1995.8333333333251</c:v>
                </c:pt>
                <c:pt idx="115">
                  <c:v>1995.9166666666581</c:v>
                </c:pt>
                <c:pt idx="116">
                  <c:v>1995.9999999999909</c:v>
                </c:pt>
                <c:pt idx="117">
                  <c:v>1996.0833333333239</c:v>
                </c:pt>
                <c:pt idx="118">
                  <c:v>1996.1666666666581</c:v>
                </c:pt>
                <c:pt idx="119">
                  <c:v>1996.2499999999909</c:v>
                </c:pt>
                <c:pt idx="120">
                  <c:v>1996.3333333333239</c:v>
                </c:pt>
                <c:pt idx="121">
                  <c:v>1996.416666666657</c:v>
                </c:pt>
                <c:pt idx="122">
                  <c:v>1996.4999999999909</c:v>
                </c:pt>
                <c:pt idx="123">
                  <c:v>1996.5833333333239</c:v>
                </c:pt>
                <c:pt idx="124">
                  <c:v>1996.666666666657</c:v>
                </c:pt>
                <c:pt idx="125">
                  <c:v>1996.74999999999</c:v>
                </c:pt>
                <c:pt idx="126">
                  <c:v>1996.8333333333239</c:v>
                </c:pt>
                <c:pt idx="127">
                  <c:v>1996.916666666657</c:v>
                </c:pt>
                <c:pt idx="128">
                  <c:v>1996.99999999999</c:v>
                </c:pt>
                <c:pt idx="129">
                  <c:v>1997.083333333323</c:v>
                </c:pt>
                <c:pt idx="130">
                  <c:v>1997.166666666657</c:v>
                </c:pt>
                <c:pt idx="131">
                  <c:v>1997.24999999999</c:v>
                </c:pt>
                <c:pt idx="132">
                  <c:v>1997.333333333323</c:v>
                </c:pt>
                <c:pt idx="133">
                  <c:v>1997.416666666657</c:v>
                </c:pt>
                <c:pt idx="134">
                  <c:v>1997.49999999999</c:v>
                </c:pt>
                <c:pt idx="135">
                  <c:v>1997.583333333323</c:v>
                </c:pt>
                <c:pt idx="136">
                  <c:v>1997.6666666666561</c:v>
                </c:pt>
                <c:pt idx="137">
                  <c:v>1997.74999999999</c:v>
                </c:pt>
                <c:pt idx="138">
                  <c:v>1997.833333333323</c:v>
                </c:pt>
                <c:pt idx="139">
                  <c:v>1997.9166666666561</c:v>
                </c:pt>
                <c:pt idx="140">
                  <c:v>1997.99999999999</c:v>
                </c:pt>
                <c:pt idx="141">
                  <c:v>1998.083333333323</c:v>
                </c:pt>
                <c:pt idx="142">
                  <c:v>1998.1666666666561</c:v>
                </c:pt>
                <c:pt idx="143">
                  <c:v>1998.24999999999</c:v>
                </c:pt>
                <c:pt idx="144">
                  <c:v>1998.3333333333219</c:v>
                </c:pt>
                <c:pt idx="145">
                  <c:v>1998.4166666666561</c:v>
                </c:pt>
                <c:pt idx="146">
                  <c:v>1998.49999999999</c:v>
                </c:pt>
                <c:pt idx="147">
                  <c:v>1998.5833333333219</c:v>
                </c:pt>
                <c:pt idx="148">
                  <c:v>1998.6666666666549</c:v>
                </c:pt>
                <c:pt idx="149">
                  <c:v>1998.74999999999</c:v>
                </c:pt>
                <c:pt idx="150">
                  <c:v>1998.8333333333219</c:v>
                </c:pt>
                <c:pt idx="151">
                  <c:v>1998.9166666666549</c:v>
                </c:pt>
                <c:pt idx="152">
                  <c:v>1998.9999999999879</c:v>
                </c:pt>
                <c:pt idx="153">
                  <c:v>1999.0833333333219</c:v>
                </c:pt>
                <c:pt idx="154">
                  <c:v>1999.1666666666549</c:v>
                </c:pt>
                <c:pt idx="155">
                  <c:v>1999.2499999999879</c:v>
                </c:pt>
                <c:pt idx="156">
                  <c:v>1999.333333333321</c:v>
                </c:pt>
                <c:pt idx="157">
                  <c:v>1999.4166666666549</c:v>
                </c:pt>
                <c:pt idx="158">
                  <c:v>1999.4999999999879</c:v>
                </c:pt>
                <c:pt idx="159">
                  <c:v>1999.583333333321</c:v>
                </c:pt>
                <c:pt idx="160">
                  <c:v>1999.666666666654</c:v>
                </c:pt>
                <c:pt idx="161">
                  <c:v>1999.7499999999879</c:v>
                </c:pt>
                <c:pt idx="162">
                  <c:v>1999.833333333321</c:v>
                </c:pt>
                <c:pt idx="163">
                  <c:v>1999.916666666654</c:v>
                </c:pt>
                <c:pt idx="164">
                  <c:v>1999.999999999987</c:v>
                </c:pt>
                <c:pt idx="165">
                  <c:v>2000.083333333321</c:v>
                </c:pt>
                <c:pt idx="166">
                  <c:v>2000.166666666654</c:v>
                </c:pt>
                <c:pt idx="167">
                  <c:v>2000.249999999987</c:v>
                </c:pt>
                <c:pt idx="168">
                  <c:v>2000.333333333321</c:v>
                </c:pt>
                <c:pt idx="169">
                  <c:v>2000.416666666654</c:v>
                </c:pt>
                <c:pt idx="170">
                  <c:v>2000.499999999987</c:v>
                </c:pt>
                <c:pt idx="171">
                  <c:v>2000.5833333333201</c:v>
                </c:pt>
                <c:pt idx="172">
                  <c:v>2000.666666666654</c:v>
                </c:pt>
                <c:pt idx="173">
                  <c:v>2000.749999999987</c:v>
                </c:pt>
                <c:pt idx="174">
                  <c:v>2000.8333333333201</c:v>
                </c:pt>
                <c:pt idx="175">
                  <c:v>2000.9166666666531</c:v>
                </c:pt>
                <c:pt idx="176">
                  <c:v>2000.999999999987</c:v>
                </c:pt>
                <c:pt idx="177">
                  <c:v>2001.0833333333201</c:v>
                </c:pt>
                <c:pt idx="178">
                  <c:v>2001.1666666666531</c:v>
                </c:pt>
                <c:pt idx="179">
                  <c:v>2001.2499999999859</c:v>
                </c:pt>
                <c:pt idx="180">
                  <c:v>2001.3333333333201</c:v>
                </c:pt>
                <c:pt idx="181">
                  <c:v>2001.4166666666531</c:v>
                </c:pt>
                <c:pt idx="182">
                  <c:v>2001.4999999999859</c:v>
                </c:pt>
                <c:pt idx="183">
                  <c:v>2001.5833333333189</c:v>
                </c:pt>
                <c:pt idx="184">
                  <c:v>2001.6666666666531</c:v>
                </c:pt>
                <c:pt idx="185">
                  <c:v>2001.7499999999859</c:v>
                </c:pt>
                <c:pt idx="186">
                  <c:v>2001.8333333333189</c:v>
                </c:pt>
                <c:pt idx="187">
                  <c:v>2001.916666666652</c:v>
                </c:pt>
                <c:pt idx="188">
                  <c:v>2001.9999999999859</c:v>
                </c:pt>
                <c:pt idx="189">
                  <c:v>2002.0833333333189</c:v>
                </c:pt>
                <c:pt idx="190">
                  <c:v>2002.166666666652</c:v>
                </c:pt>
                <c:pt idx="191">
                  <c:v>2002.249999999985</c:v>
                </c:pt>
                <c:pt idx="192">
                  <c:v>2002.3333333333189</c:v>
                </c:pt>
                <c:pt idx="193">
                  <c:v>2002.416666666652</c:v>
                </c:pt>
                <c:pt idx="194">
                  <c:v>2002.499999999985</c:v>
                </c:pt>
                <c:pt idx="195">
                  <c:v>2002.583333333318</c:v>
                </c:pt>
                <c:pt idx="196">
                  <c:v>2002.666666666652</c:v>
                </c:pt>
                <c:pt idx="197">
                  <c:v>2002.749999999985</c:v>
                </c:pt>
                <c:pt idx="198">
                  <c:v>2002.833333333318</c:v>
                </c:pt>
                <c:pt idx="199">
                  <c:v>2002.916666666652</c:v>
                </c:pt>
                <c:pt idx="200">
                  <c:v>2002.999999999985</c:v>
                </c:pt>
                <c:pt idx="201">
                  <c:v>2003.083333333318</c:v>
                </c:pt>
                <c:pt idx="202">
                  <c:v>2003.1666666666511</c:v>
                </c:pt>
                <c:pt idx="203">
                  <c:v>2003.249999999985</c:v>
                </c:pt>
                <c:pt idx="204">
                  <c:v>2003.333333333318</c:v>
                </c:pt>
                <c:pt idx="205">
                  <c:v>2003.4166666666511</c:v>
                </c:pt>
                <c:pt idx="206">
                  <c:v>2003.4999999999841</c:v>
                </c:pt>
                <c:pt idx="207">
                  <c:v>2003.583333333318</c:v>
                </c:pt>
                <c:pt idx="208">
                  <c:v>2003.6666666666511</c:v>
                </c:pt>
                <c:pt idx="209">
                  <c:v>2003.7499999999841</c:v>
                </c:pt>
                <c:pt idx="210">
                  <c:v>2003.8333333333169</c:v>
                </c:pt>
                <c:pt idx="211">
                  <c:v>2003.9166666666511</c:v>
                </c:pt>
                <c:pt idx="212">
                  <c:v>2003.9999999999841</c:v>
                </c:pt>
                <c:pt idx="213">
                  <c:v>2004.0833333333169</c:v>
                </c:pt>
                <c:pt idx="214">
                  <c:v>2004.1666666666499</c:v>
                </c:pt>
                <c:pt idx="215">
                  <c:v>2004.2499999999841</c:v>
                </c:pt>
                <c:pt idx="216">
                  <c:v>2004.3333333333169</c:v>
                </c:pt>
                <c:pt idx="217">
                  <c:v>2004.4166666666499</c:v>
                </c:pt>
                <c:pt idx="218">
                  <c:v>2004.4999999999829</c:v>
                </c:pt>
                <c:pt idx="219">
                  <c:v>2004.5833333333169</c:v>
                </c:pt>
                <c:pt idx="220">
                  <c:v>2004.6666666666499</c:v>
                </c:pt>
                <c:pt idx="221">
                  <c:v>2004.7499999999829</c:v>
                </c:pt>
                <c:pt idx="222">
                  <c:v>2004.833333333316</c:v>
                </c:pt>
                <c:pt idx="223">
                  <c:v>2004.9166666666499</c:v>
                </c:pt>
                <c:pt idx="224">
                  <c:v>2004.9999999999829</c:v>
                </c:pt>
                <c:pt idx="225">
                  <c:v>2005.083333333316</c:v>
                </c:pt>
                <c:pt idx="226">
                  <c:v>2005.1666666666499</c:v>
                </c:pt>
                <c:pt idx="227">
                  <c:v>2005.2499999999829</c:v>
                </c:pt>
                <c:pt idx="228">
                  <c:v>2005.333333333316</c:v>
                </c:pt>
                <c:pt idx="229">
                  <c:v>2005.4166666666499</c:v>
                </c:pt>
                <c:pt idx="230">
                  <c:v>2005.499999999982</c:v>
                </c:pt>
                <c:pt idx="231">
                  <c:v>2005.583333333316</c:v>
                </c:pt>
                <c:pt idx="232">
                  <c:v>2005.6666666666499</c:v>
                </c:pt>
                <c:pt idx="233">
                  <c:v>2005.749999999982</c:v>
                </c:pt>
                <c:pt idx="234">
                  <c:v>2005.833333333316</c:v>
                </c:pt>
                <c:pt idx="235">
                  <c:v>2005.9166666666499</c:v>
                </c:pt>
                <c:pt idx="236">
                  <c:v>2005.999999999982</c:v>
                </c:pt>
                <c:pt idx="237">
                  <c:v>2006.0833333333151</c:v>
                </c:pt>
                <c:pt idx="238">
                  <c:v>2006.1666666666499</c:v>
                </c:pt>
                <c:pt idx="239">
                  <c:v>2006.249999999982</c:v>
                </c:pt>
                <c:pt idx="240">
                  <c:v>2006.3333333333151</c:v>
                </c:pt>
                <c:pt idx="241">
                  <c:v>2006.4166666666481</c:v>
                </c:pt>
                <c:pt idx="242">
                  <c:v>2006.499999999982</c:v>
                </c:pt>
                <c:pt idx="243">
                  <c:v>2006.5833333333151</c:v>
                </c:pt>
                <c:pt idx="244">
                  <c:v>2006.6666666666481</c:v>
                </c:pt>
                <c:pt idx="245">
                  <c:v>2006.7499999999809</c:v>
                </c:pt>
                <c:pt idx="246">
                  <c:v>2006.8333333333151</c:v>
                </c:pt>
                <c:pt idx="247">
                  <c:v>2006.9166666666481</c:v>
                </c:pt>
                <c:pt idx="248">
                  <c:v>2006.9999999999809</c:v>
                </c:pt>
                <c:pt idx="249">
                  <c:v>2007.0833333333139</c:v>
                </c:pt>
                <c:pt idx="250">
                  <c:v>2007.1666666666481</c:v>
                </c:pt>
                <c:pt idx="251">
                  <c:v>2007.2499999999809</c:v>
                </c:pt>
                <c:pt idx="252">
                  <c:v>2007.3333333333139</c:v>
                </c:pt>
                <c:pt idx="253">
                  <c:v>2007.416666666647</c:v>
                </c:pt>
                <c:pt idx="254">
                  <c:v>2007.4999999999809</c:v>
                </c:pt>
                <c:pt idx="255">
                  <c:v>2007.5833333333139</c:v>
                </c:pt>
                <c:pt idx="256">
                  <c:v>2007.666666666647</c:v>
                </c:pt>
                <c:pt idx="257">
                  <c:v>2007.74999999998</c:v>
                </c:pt>
                <c:pt idx="258">
                  <c:v>2007.8333333333139</c:v>
                </c:pt>
                <c:pt idx="259">
                  <c:v>2007.916666666647</c:v>
                </c:pt>
                <c:pt idx="260">
                  <c:v>2007.99999999998</c:v>
                </c:pt>
                <c:pt idx="261">
                  <c:v>2008.083333333313</c:v>
                </c:pt>
                <c:pt idx="262">
                  <c:v>2008.166666666647</c:v>
                </c:pt>
                <c:pt idx="263">
                  <c:v>2008.24999999998</c:v>
                </c:pt>
                <c:pt idx="264">
                  <c:v>2008.333333333313</c:v>
                </c:pt>
                <c:pt idx="265">
                  <c:v>2008.416666666647</c:v>
                </c:pt>
                <c:pt idx="266">
                  <c:v>2008.49999999998</c:v>
                </c:pt>
                <c:pt idx="267">
                  <c:v>2008.583333333313</c:v>
                </c:pt>
                <c:pt idx="268">
                  <c:v>2008.6666666666461</c:v>
                </c:pt>
                <c:pt idx="269">
                  <c:v>2008.74999999998</c:v>
                </c:pt>
                <c:pt idx="270">
                  <c:v>2008.833333333313</c:v>
                </c:pt>
                <c:pt idx="271">
                  <c:v>2008.9166666666461</c:v>
                </c:pt>
                <c:pt idx="272">
                  <c:v>2008.99999999998</c:v>
                </c:pt>
                <c:pt idx="273">
                  <c:v>2009.083333333313</c:v>
                </c:pt>
                <c:pt idx="274">
                  <c:v>2009.1666666666461</c:v>
                </c:pt>
                <c:pt idx="275">
                  <c:v>2009.24999999998</c:v>
                </c:pt>
                <c:pt idx="276">
                  <c:v>2009.3333333333121</c:v>
                </c:pt>
                <c:pt idx="277">
                  <c:v>2009.4166666666461</c:v>
                </c:pt>
                <c:pt idx="278">
                  <c:v>2009.49999999998</c:v>
                </c:pt>
                <c:pt idx="279">
                  <c:v>2009.5833333333121</c:v>
                </c:pt>
                <c:pt idx="280">
                  <c:v>2009.6666666666449</c:v>
                </c:pt>
                <c:pt idx="281">
                  <c:v>2009.74999999998</c:v>
                </c:pt>
                <c:pt idx="282">
                  <c:v>2009.8333333333121</c:v>
                </c:pt>
                <c:pt idx="283">
                  <c:v>2009.9166666666449</c:v>
                </c:pt>
                <c:pt idx="284">
                  <c:v>2009.9999999999779</c:v>
                </c:pt>
                <c:pt idx="285">
                  <c:v>2010.0833333333121</c:v>
                </c:pt>
                <c:pt idx="286">
                  <c:v>2010.1666666666449</c:v>
                </c:pt>
                <c:pt idx="287">
                  <c:v>2010.2499999999779</c:v>
                </c:pt>
                <c:pt idx="288">
                  <c:v>2010.333333333311</c:v>
                </c:pt>
                <c:pt idx="289">
                  <c:v>2010.4166666666449</c:v>
                </c:pt>
                <c:pt idx="290">
                  <c:v>2010.4999999999779</c:v>
                </c:pt>
                <c:pt idx="291">
                  <c:v>2010.583333333311</c:v>
                </c:pt>
                <c:pt idx="292">
                  <c:v>2010.666666666644</c:v>
                </c:pt>
                <c:pt idx="293">
                  <c:v>2010.7499999999779</c:v>
                </c:pt>
                <c:pt idx="294">
                  <c:v>2010.833333333311</c:v>
                </c:pt>
                <c:pt idx="295">
                  <c:v>2010.916666666644</c:v>
                </c:pt>
                <c:pt idx="296">
                  <c:v>2010.999999999977</c:v>
                </c:pt>
                <c:pt idx="297">
                  <c:v>2011.083333333311</c:v>
                </c:pt>
                <c:pt idx="298">
                  <c:v>2011.166666666644</c:v>
                </c:pt>
                <c:pt idx="299">
                  <c:v>2011.249999999977</c:v>
                </c:pt>
                <c:pt idx="300">
                  <c:v>2011.333333333311</c:v>
                </c:pt>
                <c:pt idx="301">
                  <c:v>2011.416666666644</c:v>
                </c:pt>
                <c:pt idx="302">
                  <c:v>2011.499999999977</c:v>
                </c:pt>
                <c:pt idx="303">
                  <c:v>2011.5833333333101</c:v>
                </c:pt>
                <c:pt idx="304">
                  <c:v>2011.666666666644</c:v>
                </c:pt>
                <c:pt idx="305">
                  <c:v>2011.749999999977</c:v>
                </c:pt>
                <c:pt idx="306">
                  <c:v>2011.8333333333101</c:v>
                </c:pt>
                <c:pt idx="307">
                  <c:v>2011.9166666666431</c:v>
                </c:pt>
                <c:pt idx="308">
                  <c:v>2011.999999999977</c:v>
                </c:pt>
                <c:pt idx="309">
                  <c:v>2012.0833333333101</c:v>
                </c:pt>
                <c:pt idx="310">
                  <c:v>2012.1666666666431</c:v>
                </c:pt>
                <c:pt idx="311">
                  <c:v>2012.2499999999759</c:v>
                </c:pt>
                <c:pt idx="312">
                  <c:v>2012.3333333333101</c:v>
                </c:pt>
                <c:pt idx="313">
                  <c:v>2012.4166666666431</c:v>
                </c:pt>
                <c:pt idx="314">
                  <c:v>2012.4999999999759</c:v>
                </c:pt>
                <c:pt idx="315">
                  <c:v>2012.5833333333089</c:v>
                </c:pt>
                <c:pt idx="316">
                  <c:v>2012.6666666666431</c:v>
                </c:pt>
                <c:pt idx="317">
                  <c:v>2012.7499999999759</c:v>
                </c:pt>
                <c:pt idx="318">
                  <c:v>2012.8333333333089</c:v>
                </c:pt>
                <c:pt idx="319">
                  <c:v>2012.916666666642</c:v>
                </c:pt>
                <c:pt idx="320">
                  <c:v>2012.9999999999759</c:v>
                </c:pt>
                <c:pt idx="321">
                  <c:v>2013.0833333333089</c:v>
                </c:pt>
                <c:pt idx="322">
                  <c:v>2013.166666666642</c:v>
                </c:pt>
                <c:pt idx="323">
                  <c:v>2013.249999999975</c:v>
                </c:pt>
                <c:pt idx="324">
                  <c:v>2013.3333333333089</c:v>
                </c:pt>
                <c:pt idx="325">
                  <c:v>2013.416666666642</c:v>
                </c:pt>
                <c:pt idx="326">
                  <c:v>2013.499999999975</c:v>
                </c:pt>
                <c:pt idx="327">
                  <c:v>2013.583333333308</c:v>
                </c:pt>
                <c:pt idx="328">
                  <c:v>2013.666666666642</c:v>
                </c:pt>
                <c:pt idx="329">
                  <c:v>2013.749999999975</c:v>
                </c:pt>
                <c:pt idx="330">
                  <c:v>2013.833333333308</c:v>
                </c:pt>
                <c:pt idx="331">
                  <c:v>2013.916666666642</c:v>
                </c:pt>
                <c:pt idx="332">
                  <c:v>2013.999999999975</c:v>
                </c:pt>
                <c:pt idx="333">
                  <c:v>2014.083333333308</c:v>
                </c:pt>
                <c:pt idx="334">
                  <c:v>2014.166666666641</c:v>
                </c:pt>
                <c:pt idx="335">
                  <c:v>2014.249999999975</c:v>
                </c:pt>
                <c:pt idx="336">
                  <c:v>2014.333333333308</c:v>
                </c:pt>
                <c:pt idx="337">
                  <c:v>2014.416666666641</c:v>
                </c:pt>
                <c:pt idx="338">
                  <c:v>2014.4999999999741</c:v>
                </c:pt>
                <c:pt idx="339">
                  <c:v>2014.583333333308</c:v>
                </c:pt>
                <c:pt idx="340">
                  <c:v>2014.666666666641</c:v>
                </c:pt>
                <c:pt idx="341">
                  <c:v>2014.7499999999741</c:v>
                </c:pt>
                <c:pt idx="342">
                  <c:v>2014.8333333333071</c:v>
                </c:pt>
                <c:pt idx="343">
                  <c:v>2014.916666666641</c:v>
                </c:pt>
                <c:pt idx="344">
                  <c:v>2014.9999999999741</c:v>
                </c:pt>
                <c:pt idx="345">
                  <c:v>2015.0833333333071</c:v>
                </c:pt>
                <c:pt idx="346">
                  <c:v>2015.1666666666399</c:v>
                </c:pt>
                <c:pt idx="347">
                  <c:v>2015.2499999999741</c:v>
                </c:pt>
                <c:pt idx="348">
                  <c:v>2015.3333333333071</c:v>
                </c:pt>
                <c:pt idx="349">
                  <c:v>2015.4166666666399</c:v>
                </c:pt>
                <c:pt idx="350">
                  <c:v>2015.4999999999729</c:v>
                </c:pt>
                <c:pt idx="351">
                  <c:v>2015.5833333333071</c:v>
                </c:pt>
                <c:pt idx="352">
                  <c:v>2015.6666666666399</c:v>
                </c:pt>
                <c:pt idx="353">
                  <c:v>2015.7499999999729</c:v>
                </c:pt>
                <c:pt idx="354">
                  <c:v>2015.833333333306</c:v>
                </c:pt>
                <c:pt idx="355">
                  <c:v>2015.9166666666399</c:v>
                </c:pt>
                <c:pt idx="356">
                  <c:v>2015.9999999999729</c:v>
                </c:pt>
                <c:pt idx="357">
                  <c:v>2016.083333333306</c:v>
                </c:pt>
                <c:pt idx="358">
                  <c:v>2016.1666666666399</c:v>
                </c:pt>
                <c:pt idx="359">
                  <c:v>2016.2499999999729</c:v>
                </c:pt>
                <c:pt idx="360">
                  <c:v>2016.333333333306</c:v>
                </c:pt>
                <c:pt idx="361">
                  <c:v>2016.4166666666399</c:v>
                </c:pt>
                <c:pt idx="362">
                  <c:v>2016.499999999972</c:v>
                </c:pt>
                <c:pt idx="363">
                  <c:v>2016.583333333306</c:v>
                </c:pt>
                <c:pt idx="364">
                  <c:v>2016.6666666666399</c:v>
                </c:pt>
                <c:pt idx="365">
                  <c:v>2016.749999999972</c:v>
                </c:pt>
                <c:pt idx="366">
                  <c:v>2016.833333333306</c:v>
                </c:pt>
                <c:pt idx="367">
                  <c:v>2016.9166666666399</c:v>
                </c:pt>
                <c:pt idx="368">
                  <c:v>2016.999999999972</c:v>
                </c:pt>
                <c:pt idx="369">
                  <c:v>2017.0833333333051</c:v>
                </c:pt>
                <c:pt idx="370">
                  <c:v>2017.1666666666399</c:v>
                </c:pt>
                <c:pt idx="371">
                  <c:v>2017.249999999972</c:v>
                </c:pt>
                <c:pt idx="372">
                  <c:v>2017.3333333333051</c:v>
                </c:pt>
                <c:pt idx="373">
                  <c:v>2017.4166666666381</c:v>
                </c:pt>
                <c:pt idx="374">
                  <c:v>2017.499999999972</c:v>
                </c:pt>
                <c:pt idx="375">
                  <c:v>2017.5833333333051</c:v>
                </c:pt>
              </c:numCache>
            </c:numRef>
          </c:xVal>
          <c:yVal>
            <c:numRef>
              <c:f>Sheet1!$B$5:$B$380</c:f>
              <c:numCache>
                <c:formatCode>General</c:formatCode>
                <c:ptCount val="376"/>
                <c:pt idx="0">
                  <c:v>20.6</c:v>
                </c:pt>
                <c:pt idx="1">
                  <c:v>20.5</c:v>
                </c:pt>
                <c:pt idx="2">
                  <c:v>20.399999999999999</c:v>
                </c:pt>
                <c:pt idx="3">
                  <c:v>20.399999999999999</c:v>
                </c:pt>
                <c:pt idx="4">
                  <c:v>20.3</c:v>
                </c:pt>
                <c:pt idx="5">
                  <c:v>20.3</c:v>
                </c:pt>
                <c:pt idx="6">
                  <c:v>20.2</c:v>
                </c:pt>
                <c:pt idx="7">
                  <c:v>20.3</c:v>
                </c:pt>
                <c:pt idx="8">
                  <c:v>20.2</c:v>
                </c:pt>
                <c:pt idx="9">
                  <c:v>20.2</c:v>
                </c:pt>
                <c:pt idx="10">
                  <c:v>20.100000000000001</c:v>
                </c:pt>
                <c:pt idx="11">
                  <c:v>19.899999999999999</c:v>
                </c:pt>
                <c:pt idx="12">
                  <c:v>19.8</c:v>
                </c:pt>
                <c:pt idx="13">
                  <c:v>19.7</c:v>
                </c:pt>
                <c:pt idx="14">
                  <c:v>19.600000000000001</c:v>
                </c:pt>
                <c:pt idx="15">
                  <c:v>19.7</c:v>
                </c:pt>
                <c:pt idx="16">
                  <c:v>19.7</c:v>
                </c:pt>
                <c:pt idx="17">
                  <c:v>19.7</c:v>
                </c:pt>
                <c:pt idx="18">
                  <c:v>19.5</c:v>
                </c:pt>
                <c:pt idx="19">
                  <c:v>19.399999999999999</c:v>
                </c:pt>
                <c:pt idx="20">
                  <c:v>19.399999999999999</c:v>
                </c:pt>
                <c:pt idx="21">
                  <c:v>19.3</c:v>
                </c:pt>
                <c:pt idx="22">
                  <c:v>19.2</c:v>
                </c:pt>
                <c:pt idx="23">
                  <c:v>19.100000000000001</c:v>
                </c:pt>
                <c:pt idx="24">
                  <c:v>19.100000000000001</c:v>
                </c:pt>
                <c:pt idx="25">
                  <c:v>19.100000000000001</c:v>
                </c:pt>
                <c:pt idx="26">
                  <c:v>19</c:v>
                </c:pt>
                <c:pt idx="27">
                  <c:v>18.899999999999999</c:v>
                </c:pt>
                <c:pt idx="28">
                  <c:v>18.7</c:v>
                </c:pt>
                <c:pt idx="29">
                  <c:v>18.399999999999999</c:v>
                </c:pt>
                <c:pt idx="30">
                  <c:v>18</c:v>
                </c:pt>
                <c:pt idx="31">
                  <c:v>17.7</c:v>
                </c:pt>
                <c:pt idx="32">
                  <c:v>17.600000000000001</c:v>
                </c:pt>
                <c:pt idx="33">
                  <c:v>17.5</c:v>
                </c:pt>
                <c:pt idx="34">
                  <c:v>17.3</c:v>
                </c:pt>
                <c:pt idx="35">
                  <c:v>17.100000000000001</c:v>
                </c:pt>
                <c:pt idx="36">
                  <c:v>16.899999999999999</c:v>
                </c:pt>
                <c:pt idx="37">
                  <c:v>16.7</c:v>
                </c:pt>
                <c:pt idx="38">
                  <c:v>16.399999999999999</c:v>
                </c:pt>
                <c:pt idx="39">
                  <c:v>16.2</c:v>
                </c:pt>
                <c:pt idx="40">
                  <c:v>16.2</c:v>
                </c:pt>
                <c:pt idx="41">
                  <c:v>16</c:v>
                </c:pt>
                <c:pt idx="42">
                  <c:v>16.100000000000001</c:v>
                </c:pt>
                <c:pt idx="43">
                  <c:v>16.100000000000001</c:v>
                </c:pt>
                <c:pt idx="44">
                  <c:v>16.100000000000001</c:v>
                </c:pt>
                <c:pt idx="45">
                  <c:v>15.9</c:v>
                </c:pt>
                <c:pt idx="46">
                  <c:v>15.8</c:v>
                </c:pt>
                <c:pt idx="47">
                  <c:v>15.6</c:v>
                </c:pt>
                <c:pt idx="48">
                  <c:v>15.6</c:v>
                </c:pt>
                <c:pt idx="49">
                  <c:v>15.6</c:v>
                </c:pt>
                <c:pt idx="50">
                  <c:v>15.5</c:v>
                </c:pt>
                <c:pt idx="51">
                  <c:v>15.3</c:v>
                </c:pt>
                <c:pt idx="52">
                  <c:v>15.3</c:v>
                </c:pt>
                <c:pt idx="53">
                  <c:v>15.3</c:v>
                </c:pt>
                <c:pt idx="54">
                  <c:v>15.3</c:v>
                </c:pt>
                <c:pt idx="55">
                  <c:v>15.3</c:v>
                </c:pt>
                <c:pt idx="56">
                  <c:v>15.3</c:v>
                </c:pt>
                <c:pt idx="57">
                  <c:v>15.1</c:v>
                </c:pt>
                <c:pt idx="58">
                  <c:v>15.1</c:v>
                </c:pt>
                <c:pt idx="59">
                  <c:v>15.1</c:v>
                </c:pt>
                <c:pt idx="60">
                  <c:v>15.2</c:v>
                </c:pt>
                <c:pt idx="61">
                  <c:v>15.3</c:v>
                </c:pt>
                <c:pt idx="62">
                  <c:v>15.4</c:v>
                </c:pt>
                <c:pt idx="63">
                  <c:v>15.6</c:v>
                </c:pt>
                <c:pt idx="64">
                  <c:v>15.8</c:v>
                </c:pt>
                <c:pt idx="65">
                  <c:v>15.9</c:v>
                </c:pt>
                <c:pt idx="66">
                  <c:v>15.9</c:v>
                </c:pt>
                <c:pt idx="67">
                  <c:v>15.9</c:v>
                </c:pt>
                <c:pt idx="68">
                  <c:v>15.9</c:v>
                </c:pt>
                <c:pt idx="69">
                  <c:v>16</c:v>
                </c:pt>
                <c:pt idx="70">
                  <c:v>16.100000000000001</c:v>
                </c:pt>
                <c:pt idx="71">
                  <c:v>16.3</c:v>
                </c:pt>
                <c:pt idx="72">
                  <c:v>16.399999999999999</c:v>
                </c:pt>
                <c:pt idx="73">
                  <c:v>16.5</c:v>
                </c:pt>
                <c:pt idx="74">
                  <c:v>16.7</c:v>
                </c:pt>
                <c:pt idx="75">
                  <c:v>16.899999999999999</c:v>
                </c:pt>
                <c:pt idx="76">
                  <c:v>17.2</c:v>
                </c:pt>
                <c:pt idx="77">
                  <c:v>17.5</c:v>
                </c:pt>
                <c:pt idx="78">
                  <c:v>18</c:v>
                </c:pt>
                <c:pt idx="79">
                  <c:v>18.399999999999999</c:v>
                </c:pt>
                <c:pt idx="80">
                  <c:v>18.8</c:v>
                </c:pt>
                <c:pt idx="81">
                  <c:v>19.2</c:v>
                </c:pt>
                <c:pt idx="82">
                  <c:v>19.5</c:v>
                </c:pt>
                <c:pt idx="83">
                  <c:v>20</c:v>
                </c:pt>
                <c:pt idx="84">
                  <c:v>20.2</c:v>
                </c:pt>
                <c:pt idx="85">
                  <c:v>20.399999999999999</c:v>
                </c:pt>
                <c:pt idx="86">
                  <c:v>20.9</c:v>
                </c:pt>
                <c:pt idx="87">
                  <c:v>21.3</c:v>
                </c:pt>
                <c:pt idx="88">
                  <c:v>21.4</c:v>
                </c:pt>
                <c:pt idx="89">
                  <c:v>21.5</c:v>
                </c:pt>
                <c:pt idx="90">
                  <c:v>21.7</c:v>
                </c:pt>
                <c:pt idx="91">
                  <c:v>21.9</c:v>
                </c:pt>
                <c:pt idx="92">
                  <c:v>22</c:v>
                </c:pt>
                <c:pt idx="93">
                  <c:v>22.2</c:v>
                </c:pt>
                <c:pt idx="94">
                  <c:v>22.3</c:v>
                </c:pt>
                <c:pt idx="95">
                  <c:v>22.2</c:v>
                </c:pt>
                <c:pt idx="96">
                  <c:v>22.2</c:v>
                </c:pt>
                <c:pt idx="97">
                  <c:v>22.2</c:v>
                </c:pt>
                <c:pt idx="98">
                  <c:v>22.2</c:v>
                </c:pt>
                <c:pt idx="99">
                  <c:v>22.1</c:v>
                </c:pt>
                <c:pt idx="100">
                  <c:v>22</c:v>
                </c:pt>
                <c:pt idx="101">
                  <c:v>22</c:v>
                </c:pt>
                <c:pt idx="102">
                  <c:v>21.8</c:v>
                </c:pt>
                <c:pt idx="103">
                  <c:v>21.8</c:v>
                </c:pt>
                <c:pt idx="104">
                  <c:v>21.6</c:v>
                </c:pt>
                <c:pt idx="105">
                  <c:v>21.4</c:v>
                </c:pt>
                <c:pt idx="106">
                  <c:v>21.2</c:v>
                </c:pt>
                <c:pt idx="107">
                  <c:v>20.9</c:v>
                </c:pt>
                <c:pt idx="108">
                  <c:v>20.6</c:v>
                </c:pt>
                <c:pt idx="109">
                  <c:v>20.5</c:v>
                </c:pt>
                <c:pt idx="110">
                  <c:v>20.6</c:v>
                </c:pt>
                <c:pt idx="111">
                  <c:v>20.7</c:v>
                </c:pt>
                <c:pt idx="112">
                  <c:v>20.8</c:v>
                </c:pt>
                <c:pt idx="113">
                  <c:v>20.9</c:v>
                </c:pt>
                <c:pt idx="114">
                  <c:v>20.7</c:v>
                </c:pt>
                <c:pt idx="115">
                  <c:v>20.7</c:v>
                </c:pt>
                <c:pt idx="116">
                  <c:v>20.5</c:v>
                </c:pt>
                <c:pt idx="117">
                  <c:v>20.399999999999999</c:v>
                </c:pt>
                <c:pt idx="118">
                  <c:v>20.3</c:v>
                </c:pt>
                <c:pt idx="119">
                  <c:v>20.3</c:v>
                </c:pt>
                <c:pt idx="120">
                  <c:v>20.100000000000001</c:v>
                </c:pt>
                <c:pt idx="121">
                  <c:v>20.100000000000001</c:v>
                </c:pt>
                <c:pt idx="122">
                  <c:v>20.2</c:v>
                </c:pt>
                <c:pt idx="123">
                  <c:v>20.100000000000001</c:v>
                </c:pt>
                <c:pt idx="124">
                  <c:v>19.8</c:v>
                </c:pt>
                <c:pt idx="125">
                  <c:v>19.7</c:v>
                </c:pt>
                <c:pt idx="126">
                  <c:v>19.5</c:v>
                </c:pt>
                <c:pt idx="127">
                  <c:v>19.3</c:v>
                </c:pt>
                <c:pt idx="128">
                  <c:v>19.100000000000001</c:v>
                </c:pt>
                <c:pt idx="129">
                  <c:v>18.8</c:v>
                </c:pt>
                <c:pt idx="130">
                  <c:v>18.7</c:v>
                </c:pt>
                <c:pt idx="131">
                  <c:v>18.600000000000001</c:v>
                </c:pt>
                <c:pt idx="132">
                  <c:v>18.600000000000001</c:v>
                </c:pt>
                <c:pt idx="133">
                  <c:v>18.7</c:v>
                </c:pt>
                <c:pt idx="134">
                  <c:v>18.8</c:v>
                </c:pt>
                <c:pt idx="135">
                  <c:v>18.600000000000001</c:v>
                </c:pt>
                <c:pt idx="136">
                  <c:v>18.3</c:v>
                </c:pt>
                <c:pt idx="137">
                  <c:v>18.3</c:v>
                </c:pt>
                <c:pt idx="138">
                  <c:v>18</c:v>
                </c:pt>
                <c:pt idx="139">
                  <c:v>17.8</c:v>
                </c:pt>
                <c:pt idx="140">
                  <c:v>17.600000000000001</c:v>
                </c:pt>
                <c:pt idx="141">
                  <c:v>17.100000000000001</c:v>
                </c:pt>
                <c:pt idx="142">
                  <c:v>16.7</c:v>
                </c:pt>
                <c:pt idx="143">
                  <c:v>16.7</c:v>
                </c:pt>
                <c:pt idx="144">
                  <c:v>16.600000000000001</c:v>
                </c:pt>
                <c:pt idx="145">
                  <c:v>16.600000000000001</c:v>
                </c:pt>
                <c:pt idx="146">
                  <c:v>16.8</c:v>
                </c:pt>
                <c:pt idx="147">
                  <c:v>16.600000000000001</c:v>
                </c:pt>
                <c:pt idx="148">
                  <c:v>16.399999999999999</c:v>
                </c:pt>
                <c:pt idx="149">
                  <c:v>16.3</c:v>
                </c:pt>
                <c:pt idx="150">
                  <c:v>16</c:v>
                </c:pt>
                <c:pt idx="151">
                  <c:v>15.7</c:v>
                </c:pt>
                <c:pt idx="152">
                  <c:v>15.4</c:v>
                </c:pt>
                <c:pt idx="153">
                  <c:v>14.8</c:v>
                </c:pt>
                <c:pt idx="154">
                  <c:v>14.3</c:v>
                </c:pt>
                <c:pt idx="155">
                  <c:v>13.9</c:v>
                </c:pt>
                <c:pt idx="156">
                  <c:v>13.6</c:v>
                </c:pt>
                <c:pt idx="157">
                  <c:v>13.5</c:v>
                </c:pt>
                <c:pt idx="158">
                  <c:v>13.5</c:v>
                </c:pt>
                <c:pt idx="159">
                  <c:v>13.5</c:v>
                </c:pt>
                <c:pt idx="160">
                  <c:v>13.5</c:v>
                </c:pt>
                <c:pt idx="161">
                  <c:v>13.4</c:v>
                </c:pt>
                <c:pt idx="162">
                  <c:v>13.2</c:v>
                </c:pt>
                <c:pt idx="163">
                  <c:v>13.1</c:v>
                </c:pt>
                <c:pt idx="164">
                  <c:v>12.9</c:v>
                </c:pt>
                <c:pt idx="165">
                  <c:v>12.8</c:v>
                </c:pt>
                <c:pt idx="166">
                  <c:v>12.4</c:v>
                </c:pt>
                <c:pt idx="167">
                  <c:v>12.2</c:v>
                </c:pt>
                <c:pt idx="168">
                  <c:v>12</c:v>
                </c:pt>
                <c:pt idx="169">
                  <c:v>11.9</c:v>
                </c:pt>
                <c:pt idx="170">
                  <c:v>11.9</c:v>
                </c:pt>
                <c:pt idx="171">
                  <c:v>11.9</c:v>
                </c:pt>
                <c:pt idx="172">
                  <c:v>11.8</c:v>
                </c:pt>
                <c:pt idx="173">
                  <c:v>11.7</c:v>
                </c:pt>
                <c:pt idx="174">
                  <c:v>11.7</c:v>
                </c:pt>
                <c:pt idx="175">
                  <c:v>11.5</c:v>
                </c:pt>
                <c:pt idx="176">
                  <c:v>11.2</c:v>
                </c:pt>
                <c:pt idx="177">
                  <c:v>10.8</c:v>
                </c:pt>
                <c:pt idx="178">
                  <c:v>10.7</c:v>
                </c:pt>
                <c:pt idx="179">
                  <c:v>10.5</c:v>
                </c:pt>
                <c:pt idx="180">
                  <c:v>10.4</c:v>
                </c:pt>
                <c:pt idx="181">
                  <c:v>10.6</c:v>
                </c:pt>
                <c:pt idx="182">
                  <c:v>10.5</c:v>
                </c:pt>
                <c:pt idx="183">
                  <c:v>10.5</c:v>
                </c:pt>
                <c:pt idx="184">
                  <c:v>10.6</c:v>
                </c:pt>
                <c:pt idx="185">
                  <c:v>10.5</c:v>
                </c:pt>
                <c:pt idx="186">
                  <c:v>10.5</c:v>
                </c:pt>
                <c:pt idx="187">
                  <c:v>10.6</c:v>
                </c:pt>
                <c:pt idx="188">
                  <c:v>10.7</c:v>
                </c:pt>
                <c:pt idx="189">
                  <c:v>11.1</c:v>
                </c:pt>
                <c:pt idx="190">
                  <c:v>11.5</c:v>
                </c:pt>
                <c:pt idx="191">
                  <c:v>11.2</c:v>
                </c:pt>
                <c:pt idx="192">
                  <c:v>11.2</c:v>
                </c:pt>
                <c:pt idx="193">
                  <c:v>11.2</c:v>
                </c:pt>
                <c:pt idx="194">
                  <c:v>11.4</c:v>
                </c:pt>
                <c:pt idx="195">
                  <c:v>11.7</c:v>
                </c:pt>
                <c:pt idx="196">
                  <c:v>11.8</c:v>
                </c:pt>
                <c:pt idx="197">
                  <c:v>11.7</c:v>
                </c:pt>
                <c:pt idx="198">
                  <c:v>11.6</c:v>
                </c:pt>
                <c:pt idx="199">
                  <c:v>11.6</c:v>
                </c:pt>
                <c:pt idx="200">
                  <c:v>11.6</c:v>
                </c:pt>
                <c:pt idx="201">
                  <c:v>11.7</c:v>
                </c:pt>
                <c:pt idx="202">
                  <c:v>11.7</c:v>
                </c:pt>
                <c:pt idx="203">
                  <c:v>11.6</c:v>
                </c:pt>
                <c:pt idx="204">
                  <c:v>11.4</c:v>
                </c:pt>
                <c:pt idx="205">
                  <c:v>11.3</c:v>
                </c:pt>
                <c:pt idx="206">
                  <c:v>11.5</c:v>
                </c:pt>
                <c:pt idx="207">
                  <c:v>11.6</c:v>
                </c:pt>
                <c:pt idx="208">
                  <c:v>11.5</c:v>
                </c:pt>
                <c:pt idx="209">
                  <c:v>11.5</c:v>
                </c:pt>
                <c:pt idx="210">
                  <c:v>11.4</c:v>
                </c:pt>
                <c:pt idx="211">
                  <c:v>11.3</c:v>
                </c:pt>
                <c:pt idx="212">
                  <c:v>11.4</c:v>
                </c:pt>
                <c:pt idx="213">
                  <c:v>11.3</c:v>
                </c:pt>
                <c:pt idx="214">
                  <c:v>11.2</c:v>
                </c:pt>
                <c:pt idx="215">
                  <c:v>11.1</c:v>
                </c:pt>
                <c:pt idx="216">
                  <c:v>11.2</c:v>
                </c:pt>
                <c:pt idx="217">
                  <c:v>11.2</c:v>
                </c:pt>
                <c:pt idx="218">
                  <c:v>11.2</c:v>
                </c:pt>
                <c:pt idx="219">
                  <c:v>11</c:v>
                </c:pt>
                <c:pt idx="220">
                  <c:v>11</c:v>
                </c:pt>
                <c:pt idx="221">
                  <c:v>10.9</c:v>
                </c:pt>
                <c:pt idx="222">
                  <c:v>10.7</c:v>
                </c:pt>
                <c:pt idx="223">
                  <c:v>10.6</c:v>
                </c:pt>
                <c:pt idx="224">
                  <c:v>10.3</c:v>
                </c:pt>
                <c:pt idx="225">
                  <c:v>10.1</c:v>
                </c:pt>
                <c:pt idx="226">
                  <c:v>9.9</c:v>
                </c:pt>
                <c:pt idx="227">
                  <c:v>9.6999999999999993</c:v>
                </c:pt>
                <c:pt idx="228">
                  <c:v>9.6999999999999993</c:v>
                </c:pt>
                <c:pt idx="229">
                  <c:v>9.4</c:v>
                </c:pt>
                <c:pt idx="230">
                  <c:v>9.1</c:v>
                </c:pt>
                <c:pt idx="231">
                  <c:v>8.8000000000000007</c:v>
                </c:pt>
                <c:pt idx="232">
                  <c:v>8.6</c:v>
                </c:pt>
                <c:pt idx="233">
                  <c:v>8.5</c:v>
                </c:pt>
                <c:pt idx="234">
                  <c:v>8.6</c:v>
                </c:pt>
                <c:pt idx="235">
                  <c:v>8.6999999999999993</c:v>
                </c:pt>
                <c:pt idx="236">
                  <c:v>8.8000000000000007</c:v>
                </c:pt>
                <c:pt idx="237">
                  <c:v>8.8000000000000007</c:v>
                </c:pt>
                <c:pt idx="238">
                  <c:v>8.6999999999999993</c:v>
                </c:pt>
                <c:pt idx="239">
                  <c:v>8.6999999999999993</c:v>
                </c:pt>
                <c:pt idx="240">
                  <c:v>8.6</c:v>
                </c:pt>
                <c:pt idx="241">
                  <c:v>8.5</c:v>
                </c:pt>
                <c:pt idx="242">
                  <c:v>8.4</c:v>
                </c:pt>
                <c:pt idx="243">
                  <c:v>8.3000000000000007</c:v>
                </c:pt>
                <c:pt idx="244">
                  <c:v>8.3000000000000007</c:v>
                </c:pt>
                <c:pt idx="245">
                  <c:v>8.1999999999999993</c:v>
                </c:pt>
                <c:pt idx="246">
                  <c:v>8.1999999999999993</c:v>
                </c:pt>
                <c:pt idx="247">
                  <c:v>8.3000000000000007</c:v>
                </c:pt>
                <c:pt idx="248">
                  <c:v>8.3000000000000007</c:v>
                </c:pt>
                <c:pt idx="249">
                  <c:v>8.3000000000000007</c:v>
                </c:pt>
                <c:pt idx="250">
                  <c:v>8.1999999999999993</c:v>
                </c:pt>
                <c:pt idx="251">
                  <c:v>8.1</c:v>
                </c:pt>
                <c:pt idx="252">
                  <c:v>8</c:v>
                </c:pt>
                <c:pt idx="253">
                  <c:v>7.9</c:v>
                </c:pt>
                <c:pt idx="254">
                  <c:v>8</c:v>
                </c:pt>
                <c:pt idx="255">
                  <c:v>8.1</c:v>
                </c:pt>
                <c:pt idx="256">
                  <c:v>8.3000000000000007</c:v>
                </c:pt>
                <c:pt idx="257">
                  <c:v>8.3000000000000007</c:v>
                </c:pt>
                <c:pt idx="258">
                  <c:v>8.4</c:v>
                </c:pt>
                <c:pt idx="259">
                  <c:v>8.6</c:v>
                </c:pt>
                <c:pt idx="260">
                  <c:v>8.8000000000000007</c:v>
                </c:pt>
                <c:pt idx="261">
                  <c:v>9.1</c:v>
                </c:pt>
                <c:pt idx="262">
                  <c:v>9.3000000000000007</c:v>
                </c:pt>
                <c:pt idx="263">
                  <c:v>9.5</c:v>
                </c:pt>
                <c:pt idx="264">
                  <c:v>10</c:v>
                </c:pt>
                <c:pt idx="265">
                  <c:v>10.4</c:v>
                </c:pt>
                <c:pt idx="266">
                  <c:v>10.8</c:v>
                </c:pt>
                <c:pt idx="267">
                  <c:v>11.1</c:v>
                </c:pt>
                <c:pt idx="268">
                  <c:v>11.5</c:v>
                </c:pt>
                <c:pt idx="269">
                  <c:v>12</c:v>
                </c:pt>
                <c:pt idx="270">
                  <c:v>12.9</c:v>
                </c:pt>
                <c:pt idx="271">
                  <c:v>13.8</c:v>
                </c:pt>
                <c:pt idx="272">
                  <c:v>14.8</c:v>
                </c:pt>
                <c:pt idx="273">
                  <c:v>15.9</c:v>
                </c:pt>
                <c:pt idx="274">
                  <c:v>16.8</c:v>
                </c:pt>
                <c:pt idx="275">
                  <c:v>17.5</c:v>
                </c:pt>
                <c:pt idx="276">
                  <c:v>17.8</c:v>
                </c:pt>
                <c:pt idx="277">
                  <c:v>17.899999999999999</c:v>
                </c:pt>
                <c:pt idx="278">
                  <c:v>17.899999999999999</c:v>
                </c:pt>
                <c:pt idx="279">
                  <c:v>18</c:v>
                </c:pt>
                <c:pt idx="280">
                  <c:v>18.2</c:v>
                </c:pt>
                <c:pt idx="281">
                  <c:v>18.399999999999999</c:v>
                </c:pt>
                <c:pt idx="282">
                  <c:v>18.600000000000001</c:v>
                </c:pt>
                <c:pt idx="283">
                  <c:v>18.7</c:v>
                </c:pt>
                <c:pt idx="284">
                  <c:v>18.899999999999999</c:v>
                </c:pt>
                <c:pt idx="285">
                  <c:v>19.100000000000001</c:v>
                </c:pt>
                <c:pt idx="286">
                  <c:v>19.3</c:v>
                </c:pt>
                <c:pt idx="287">
                  <c:v>19.5</c:v>
                </c:pt>
                <c:pt idx="288">
                  <c:v>19.899999999999999</c:v>
                </c:pt>
                <c:pt idx="289">
                  <c:v>20</c:v>
                </c:pt>
                <c:pt idx="290">
                  <c:v>20.100000000000001</c:v>
                </c:pt>
                <c:pt idx="291">
                  <c:v>19.899999999999999</c:v>
                </c:pt>
                <c:pt idx="292">
                  <c:v>20.100000000000001</c:v>
                </c:pt>
                <c:pt idx="293">
                  <c:v>20.100000000000001</c:v>
                </c:pt>
                <c:pt idx="294">
                  <c:v>20.100000000000001</c:v>
                </c:pt>
                <c:pt idx="295">
                  <c:v>20.2</c:v>
                </c:pt>
                <c:pt idx="296">
                  <c:v>20.3</c:v>
                </c:pt>
                <c:pt idx="297">
                  <c:v>20.399999999999999</c:v>
                </c:pt>
                <c:pt idx="298">
                  <c:v>20.5</c:v>
                </c:pt>
                <c:pt idx="299">
                  <c:v>20.6</c:v>
                </c:pt>
                <c:pt idx="300">
                  <c:v>20.6</c:v>
                </c:pt>
                <c:pt idx="301">
                  <c:v>20.7</c:v>
                </c:pt>
                <c:pt idx="302">
                  <c:v>21</c:v>
                </c:pt>
                <c:pt idx="303">
                  <c:v>21.4</c:v>
                </c:pt>
                <c:pt idx="304">
                  <c:v>21.7</c:v>
                </c:pt>
                <c:pt idx="305">
                  <c:v>22.1</c:v>
                </c:pt>
                <c:pt idx="306">
                  <c:v>22.4</c:v>
                </c:pt>
                <c:pt idx="307">
                  <c:v>22.6</c:v>
                </c:pt>
                <c:pt idx="308">
                  <c:v>22.9</c:v>
                </c:pt>
                <c:pt idx="309">
                  <c:v>23.2</c:v>
                </c:pt>
                <c:pt idx="310">
                  <c:v>23.6</c:v>
                </c:pt>
                <c:pt idx="311">
                  <c:v>23.8</c:v>
                </c:pt>
                <c:pt idx="312">
                  <c:v>24.2</c:v>
                </c:pt>
                <c:pt idx="313">
                  <c:v>24.6</c:v>
                </c:pt>
                <c:pt idx="314">
                  <c:v>24.8</c:v>
                </c:pt>
                <c:pt idx="315">
                  <c:v>25.1</c:v>
                </c:pt>
                <c:pt idx="316">
                  <c:v>25.3</c:v>
                </c:pt>
                <c:pt idx="317">
                  <c:v>25.5</c:v>
                </c:pt>
                <c:pt idx="318">
                  <c:v>25.7</c:v>
                </c:pt>
                <c:pt idx="319">
                  <c:v>25.9</c:v>
                </c:pt>
                <c:pt idx="320">
                  <c:v>26</c:v>
                </c:pt>
                <c:pt idx="321">
                  <c:v>26.2</c:v>
                </c:pt>
                <c:pt idx="322">
                  <c:v>26.3</c:v>
                </c:pt>
                <c:pt idx="323">
                  <c:v>26.2</c:v>
                </c:pt>
                <c:pt idx="324">
                  <c:v>26.2</c:v>
                </c:pt>
                <c:pt idx="325">
                  <c:v>26.2</c:v>
                </c:pt>
                <c:pt idx="326">
                  <c:v>26.2</c:v>
                </c:pt>
                <c:pt idx="327">
                  <c:v>26.3</c:v>
                </c:pt>
                <c:pt idx="328">
                  <c:v>26.2</c:v>
                </c:pt>
                <c:pt idx="329">
                  <c:v>26.1</c:v>
                </c:pt>
                <c:pt idx="330">
                  <c:v>26</c:v>
                </c:pt>
                <c:pt idx="331">
                  <c:v>25.9</c:v>
                </c:pt>
                <c:pt idx="332">
                  <c:v>25.5</c:v>
                </c:pt>
                <c:pt idx="333">
                  <c:v>25.5</c:v>
                </c:pt>
                <c:pt idx="334">
                  <c:v>25.2</c:v>
                </c:pt>
                <c:pt idx="335">
                  <c:v>25.1</c:v>
                </c:pt>
                <c:pt idx="336">
                  <c:v>24.8</c:v>
                </c:pt>
                <c:pt idx="337">
                  <c:v>24.6</c:v>
                </c:pt>
                <c:pt idx="338">
                  <c:v>24.4</c:v>
                </c:pt>
                <c:pt idx="339">
                  <c:v>24.4</c:v>
                </c:pt>
                <c:pt idx="340">
                  <c:v>24.1</c:v>
                </c:pt>
                <c:pt idx="341">
                  <c:v>24</c:v>
                </c:pt>
                <c:pt idx="342">
                  <c:v>23.9</c:v>
                </c:pt>
                <c:pt idx="343">
                  <c:v>23.8</c:v>
                </c:pt>
                <c:pt idx="344">
                  <c:v>23.6</c:v>
                </c:pt>
                <c:pt idx="345">
                  <c:v>23.4</c:v>
                </c:pt>
                <c:pt idx="346">
                  <c:v>23.1</c:v>
                </c:pt>
                <c:pt idx="347">
                  <c:v>22.9</c:v>
                </c:pt>
                <c:pt idx="348">
                  <c:v>22.7</c:v>
                </c:pt>
                <c:pt idx="349">
                  <c:v>22.5</c:v>
                </c:pt>
                <c:pt idx="350">
                  <c:v>22.3</c:v>
                </c:pt>
                <c:pt idx="351">
                  <c:v>21.9</c:v>
                </c:pt>
                <c:pt idx="352">
                  <c:v>21.6</c:v>
                </c:pt>
                <c:pt idx="353">
                  <c:v>21.4</c:v>
                </c:pt>
                <c:pt idx="354">
                  <c:v>21.2</c:v>
                </c:pt>
                <c:pt idx="355">
                  <c:v>20.9</c:v>
                </c:pt>
                <c:pt idx="356">
                  <c:v>20.8</c:v>
                </c:pt>
                <c:pt idx="357">
                  <c:v>20.5</c:v>
                </c:pt>
                <c:pt idx="358">
                  <c:v>20.399999999999999</c:v>
                </c:pt>
                <c:pt idx="359">
                  <c:v>20.3</c:v>
                </c:pt>
                <c:pt idx="360">
                  <c:v>20.3</c:v>
                </c:pt>
                <c:pt idx="361">
                  <c:v>20.100000000000001</c:v>
                </c:pt>
                <c:pt idx="362">
                  <c:v>19.899999999999999</c:v>
                </c:pt>
                <c:pt idx="363">
                  <c:v>19.600000000000001</c:v>
                </c:pt>
                <c:pt idx="364">
                  <c:v>19.3</c:v>
                </c:pt>
                <c:pt idx="365">
                  <c:v>19.100000000000001</c:v>
                </c:pt>
                <c:pt idx="366">
                  <c:v>18.8</c:v>
                </c:pt>
                <c:pt idx="367">
                  <c:v>18.7</c:v>
                </c:pt>
                <c:pt idx="368">
                  <c:v>18.5</c:v>
                </c:pt>
                <c:pt idx="369">
                  <c:v>18.399999999999999</c:v>
                </c:pt>
                <c:pt idx="370">
                  <c:v>18.2</c:v>
                </c:pt>
                <c:pt idx="371">
                  <c:v>18</c:v>
                </c:pt>
                <c:pt idx="372">
                  <c:v>17.600000000000001</c:v>
                </c:pt>
                <c:pt idx="373">
                  <c:v>17.3</c:v>
                </c:pt>
                <c:pt idx="374">
                  <c:v>17.100000000000001</c:v>
                </c:pt>
                <c:pt idx="375">
                  <c:v>17.100000000000001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EF-464B-A581-7D6BEFEA00D5}"/>
            </c:ext>
          </c:extLst>
        </c:ser>
        <c:ser>
          <c:idx val="2"/>
          <c:order val="1"/>
          <c:tx>
            <c:strRef>
              <c:f>Sheet1!$D$4</c:f>
              <c:strCache>
                <c:ptCount val="1"/>
                <c:pt idx="0">
                  <c:v>Unadjusted data (i.e. neither seasonally adjusted nor calendar adjusted data)</c:v>
                </c:pt>
              </c:strCache>
            </c:strRef>
          </c:tx>
          <c:marker>
            <c:symbol val="none"/>
          </c:marker>
          <c:xVal>
            <c:numRef>
              <c:f>Sheet1!$F$5:$F$380</c:f>
              <c:numCache>
                <c:formatCode>General</c:formatCode>
                <c:ptCount val="376"/>
                <c:pt idx="0">
                  <c:v>1986.333333333333</c:v>
                </c:pt>
                <c:pt idx="1">
                  <c:v>1986.416666666667</c:v>
                </c:pt>
                <c:pt idx="2">
                  <c:v>1986.5</c:v>
                </c:pt>
                <c:pt idx="3">
                  <c:v>1986.583333333333</c:v>
                </c:pt>
                <c:pt idx="4">
                  <c:v>1986.6666666666661</c:v>
                </c:pt>
                <c:pt idx="5">
                  <c:v>1986.75</c:v>
                </c:pt>
                <c:pt idx="6">
                  <c:v>1986.833333333333</c:v>
                </c:pt>
                <c:pt idx="7">
                  <c:v>1986.9166666666661</c:v>
                </c:pt>
                <c:pt idx="8">
                  <c:v>1987</c:v>
                </c:pt>
                <c:pt idx="9">
                  <c:v>1987.083333333333</c:v>
                </c:pt>
                <c:pt idx="10">
                  <c:v>1987.1666666666661</c:v>
                </c:pt>
                <c:pt idx="11">
                  <c:v>1987.25</c:v>
                </c:pt>
                <c:pt idx="12">
                  <c:v>1987.3333333333319</c:v>
                </c:pt>
                <c:pt idx="13">
                  <c:v>1987.4166666666661</c:v>
                </c:pt>
                <c:pt idx="14">
                  <c:v>1987.5</c:v>
                </c:pt>
                <c:pt idx="15">
                  <c:v>1987.5833333333319</c:v>
                </c:pt>
                <c:pt idx="16">
                  <c:v>1987.6666666666649</c:v>
                </c:pt>
                <c:pt idx="17">
                  <c:v>1987.75</c:v>
                </c:pt>
                <c:pt idx="18">
                  <c:v>1987.8333333333319</c:v>
                </c:pt>
                <c:pt idx="19">
                  <c:v>1987.9166666666649</c:v>
                </c:pt>
                <c:pt idx="20">
                  <c:v>1987.999999999998</c:v>
                </c:pt>
                <c:pt idx="21">
                  <c:v>1988.0833333333319</c:v>
                </c:pt>
                <c:pt idx="22">
                  <c:v>1988.1666666666649</c:v>
                </c:pt>
                <c:pt idx="23">
                  <c:v>1988.249999999998</c:v>
                </c:pt>
                <c:pt idx="24">
                  <c:v>1988.333333333331</c:v>
                </c:pt>
                <c:pt idx="25">
                  <c:v>1988.4166666666649</c:v>
                </c:pt>
                <c:pt idx="26">
                  <c:v>1988.499999999998</c:v>
                </c:pt>
                <c:pt idx="27">
                  <c:v>1988.583333333331</c:v>
                </c:pt>
                <c:pt idx="28">
                  <c:v>1988.666666666664</c:v>
                </c:pt>
                <c:pt idx="29">
                  <c:v>1988.749999999998</c:v>
                </c:pt>
                <c:pt idx="30">
                  <c:v>1988.833333333331</c:v>
                </c:pt>
                <c:pt idx="31">
                  <c:v>1988.916666666664</c:v>
                </c:pt>
                <c:pt idx="32">
                  <c:v>1988.999999999997</c:v>
                </c:pt>
                <c:pt idx="33">
                  <c:v>1989.083333333331</c:v>
                </c:pt>
                <c:pt idx="34">
                  <c:v>1989.166666666664</c:v>
                </c:pt>
                <c:pt idx="35">
                  <c:v>1989.249999999997</c:v>
                </c:pt>
                <c:pt idx="36">
                  <c:v>1989.333333333331</c:v>
                </c:pt>
                <c:pt idx="37">
                  <c:v>1989.416666666664</c:v>
                </c:pt>
                <c:pt idx="38">
                  <c:v>1989.499999999997</c:v>
                </c:pt>
                <c:pt idx="39">
                  <c:v>1989.5833333333301</c:v>
                </c:pt>
                <c:pt idx="40">
                  <c:v>1989.666666666664</c:v>
                </c:pt>
                <c:pt idx="41">
                  <c:v>1989.749999999997</c:v>
                </c:pt>
                <c:pt idx="42">
                  <c:v>1989.8333333333301</c:v>
                </c:pt>
                <c:pt idx="43">
                  <c:v>1989.9166666666631</c:v>
                </c:pt>
                <c:pt idx="44">
                  <c:v>1989.999999999997</c:v>
                </c:pt>
                <c:pt idx="45">
                  <c:v>1990.0833333333301</c:v>
                </c:pt>
                <c:pt idx="46">
                  <c:v>1990.1666666666631</c:v>
                </c:pt>
                <c:pt idx="47">
                  <c:v>1990.2499999999959</c:v>
                </c:pt>
                <c:pt idx="48">
                  <c:v>1990.3333333333301</c:v>
                </c:pt>
                <c:pt idx="49">
                  <c:v>1990.4166666666631</c:v>
                </c:pt>
                <c:pt idx="50">
                  <c:v>1990.4999999999959</c:v>
                </c:pt>
                <c:pt idx="51">
                  <c:v>1990.5833333333289</c:v>
                </c:pt>
                <c:pt idx="52">
                  <c:v>1990.6666666666631</c:v>
                </c:pt>
                <c:pt idx="53">
                  <c:v>1990.7499999999959</c:v>
                </c:pt>
                <c:pt idx="54">
                  <c:v>1990.8333333333289</c:v>
                </c:pt>
                <c:pt idx="55">
                  <c:v>1990.916666666662</c:v>
                </c:pt>
                <c:pt idx="56">
                  <c:v>1990.9999999999959</c:v>
                </c:pt>
                <c:pt idx="57">
                  <c:v>1991.0833333333289</c:v>
                </c:pt>
                <c:pt idx="58">
                  <c:v>1991.166666666662</c:v>
                </c:pt>
                <c:pt idx="59">
                  <c:v>1991.249999999995</c:v>
                </c:pt>
                <c:pt idx="60">
                  <c:v>1991.3333333333289</c:v>
                </c:pt>
                <c:pt idx="61">
                  <c:v>1991.416666666662</c:v>
                </c:pt>
                <c:pt idx="62">
                  <c:v>1991.499999999995</c:v>
                </c:pt>
                <c:pt idx="63">
                  <c:v>1991.583333333328</c:v>
                </c:pt>
                <c:pt idx="64">
                  <c:v>1991.666666666662</c:v>
                </c:pt>
                <c:pt idx="65">
                  <c:v>1991.749999999995</c:v>
                </c:pt>
                <c:pt idx="66">
                  <c:v>1991.833333333328</c:v>
                </c:pt>
                <c:pt idx="67">
                  <c:v>1991.916666666662</c:v>
                </c:pt>
                <c:pt idx="68">
                  <c:v>1991.999999999995</c:v>
                </c:pt>
                <c:pt idx="69">
                  <c:v>1992.083333333328</c:v>
                </c:pt>
                <c:pt idx="70">
                  <c:v>1992.1666666666611</c:v>
                </c:pt>
                <c:pt idx="71">
                  <c:v>1992.249999999995</c:v>
                </c:pt>
                <c:pt idx="72">
                  <c:v>1992.333333333328</c:v>
                </c:pt>
                <c:pt idx="73">
                  <c:v>1992.4166666666611</c:v>
                </c:pt>
                <c:pt idx="74">
                  <c:v>1992.4999999999941</c:v>
                </c:pt>
                <c:pt idx="75">
                  <c:v>1992.583333333328</c:v>
                </c:pt>
                <c:pt idx="76">
                  <c:v>1992.6666666666611</c:v>
                </c:pt>
                <c:pt idx="77">
                  <c:v>1992.7499999999941</c:v>
                </c:pt>
                <c:pt idx="78">
                  <c:v>1992.8333333333269</c:v>
                </c:pt>
                <c:pt idx="79">
                  <c:v>1992.9166666666611</c:v>
                </c:pt>
                <c:pt idx="80">
                  <c:v>1992.9999999999941</c:v>
                </c:pt>
                <c:pt idx="81">
                  <c:v>1993.0833333333269</c:v>
                </c:pt>
                <c:pt idx="82">
                  <c:v>1993.1666666666599</c:v>
                </c:pt>
                <c:pt idx="83">
                  <c:v>1993.2499999999941</c:v>
                </c:pt>
                <c:pt idx="84">
                  <c:v>1993.3333333333269</c:v>
                </c:pt>
                <c:pt idx="85">
                  <c:v>1993.4166666666599</c:v>
                </c:pt>
                <c:pt idx="86">
                  <c:v>1993.499999999993</c:v>
                </c:pt>
                <c:pt idx="87">
                  <c:v>1993.5833333333269</c:v>
                </c:pt>
                <c:pt idx="88">
                  <c:v>1993.6666666666599</c:v>
                </c:pt>
                <c:pt idx="89">
                  <c:v>1993.749999999993</c:v>
                </c:pt>
                <c:pt idx="90">
                  <c:v>1993.833333333326</c:v>
                </c:pt>
                <c:pt idx="91">
                  <c:v>1993.9166666666599</c:v>
                </c:pt>
                <c:pt idx="92">
                  <c:v>1993.999999999993</c:v>
                </c:pt>
                <c:pt idx="93">
                  <c:v>1994.083333333326</c:v>
                </c:pt>
                <c:pt idx="94">
                  <c:v>1994.1666666666599</c:v>
                </c:pt>
                <c:pt idx="95">
                  <c:v>1994.249999999993</c:v>
                </c:pt>
                <c:pt idx="96">
                  <c:v>1994.333333333326</c:v>
                </c:pt>
                <c:pt idx="97">
                  <c:v>1994.4166666666599</c:v>
                </c:pt>
                <c:pt idx="98">
                  <c:v>1994.499999999992</c:v>
                </c:pt>
                <c:pt idx="99">
                  <c:v>1994.583333333326</c:v>
                </c:pt>
                <c:pt idx="100">
                  <c:v>1994.6666666666599</c:v>
                </c:pt>
                <c:pt idx="101">
                  <c:v>1994.749999999992</c:v>
                </c:pt>
                <c:pt idx="102">
                  <c:v>1994.833333333326</c:v>
                </c:pt>
                <c:pt idx="103">
                  <c:v>1994.9166666666599</c:v>
                </c:pt>
                <c:pt idx="104">
                  <c:v>1994.999999999992</c:v>
                </c:pt>
                <c:pt idx="105">
                  <c:v>1995.0833333333251</c:v>
                </c:pt>
                <c:pt idx="106">
                  <c:v>1995.1666666666599</c:v>
                </c:pt>
                <c:pt idx="107">
                  <c:v>1995.249999999992</c:v>
                </c:pt>
                <c:pt idx="108">
                  <c:v>1995.3333333333251</c:v>
                </c:pt>
                <c:pt idx="109">
                  <c:v>1995.4166666666581</c:v>
                </c:pt>
                <c:pt idx="110">
                  <c:v>1995.499999999992</c:v>
                </c:pt>
                <c:pt idx="111">
                  <c:v>1995.5833333333251</c:v>
                </c:pt>
                <c:pt idx="112">
                  <c:v>1995.6666666666581</c:v>
                </c:pt>
                <c:pt idx="113">
                  <c:v>1995.7499999999909</c:v>
                </c:pt>
                <c:pt idx="114">
                  <c:v>1995.8333333333251</c:v>
                </c:pt>
                <c:pt idx="115">
                  <c:v>1995.9166666666581</c:v>
                </c:pt>
                <c:pt idx="116">
                  <c:v>1995.9999999999909</c:v>
                </c:pt>
                <c:pt idx="117">
                  <c:v>1996.0833333333239</c:v>
                </c:pt>
                <c:pt idx="118">
                  <c:v>1996.1666666666581</c:v>
                </c:pt>
                <c:pt idx="119">
                  <c:v>1996.2499999999909</c:v>
                </c:pt>
                <c:pt idx="120">
                  <c:v>1996.3333333333239</c:v>
                </c:pt>
                <c:pt idx="121">
                  <c:v>1996.416666666657</c:v>
                </c:pt>
                <c:pt idx="122">
                  <c:v>1996.4999999999909</c:v>
                </c:pt>
                <c:pt idx="123">
                  <c:v>1996.5833333333239</c:v>
                </c:pt>
                <c:pt idx="124">
                  <c:v>1996.666666666657</c:v>
                </c:pt>
                <c:pt idx="125">
                  <c:v>1996.74999999999</c:v>
                </c:pt>
                <c:pt idx="126">
                  <c:v>1996.8333333333239</c:v>
                </c:pt>
                <c:pt idx="127">
                  <c:v>1996.916666666657</c:v>
                </c:pt>
                <c:pt idx="128">
                  <c:v>1996.99999999999</c:v>
                </c:pt>
                <c:pt idx="129">
                  <c:v>1997.083333333323</c:v>
                </c:pt>
                <c:pt idx="130">
                  <c:v>1997.166666666657</c:v>
                </c:pt>
                <c:pt idx="131">
                  <c:v>1997.24999999999</c:v>
                </c:pt>
                <c:pt idx="132">
                  <c:v>1997.333333333323</c:v>
                </c:pt>
                <c:pt idx="133">
                  <c:v>1997.416666666657</c:v>
                </c:pt>
                <c:pt idx="134">
                  <c:v>1997.49999999999</c:v>
                </c:pt>
                <c:pt idx="135">
                  <c:v>1997.583333333323</c:v>
                </c:pt>
                <c:pt idx="136">
                  <c:v>1997.6666666666561</c:v>
                </c:pt>
                <c:pt idx="137">
                  <c:v>1997.74999999999</c:v>
                </c:pt>
                <c:pt idx="138">
                  <c:v>1997.833333333323</c:v>
                </c:pt>
                <c:pt idx="139">
                  <c:v>1997.9166666666561</c:v>
                </c:pt>
                <c:pt idx="140">
                  <c:v>1997.99999999999</c:v>
                </c:pt>
                <c:pt idx="141">
                  <c:v>1998.083333333323</c:v>
                </c:pt>
                <c:pt idx="142">
                  <c:v>1998.1666666666561</c:v>
                </c:pt>
                <c:pt idx="143">
                  <c:v>1998.24999999999</c:v>
                </c:pt>
                <c:pt idx="144">
                  <c:v>1998.3333333333219</c:v>
                </c:pt>
                <c:pt idx="145">
                  <c:v>1998.4166666666561</c:v>
                </c:pt>
                <c:pt idx="146">
                  <c:v>1998.49999999999</c:v>
                </c:pt>
                <c:pt idx="147">
                  <c:v>1998.5833333333219</c:v>
                </c:pt>
                <c:pt idx="148">
                  <c:v>1998.6666666666549</c:v>
                </c:pt>
                <c:pt idx="149">
                  <c:v>1998.74999999999</c:v>
                </c:pt>
                <c:pt idx="150">
                  <c:v>1998.8333333333219</c:v>
                </c:pt>
                <c:pt idx="151">
                  <c:v>1998.9166666666549</c:v>
                </c:pt>
                <c:pt idx="152">
                  <c:v>1998.9999999999879</c:v>
                </c:pt>
                <c:pt idx="153">
                  <c:v>1999.0833333333219</c:v>
                </c:pt>
                <c:pt idx="154">
                  <c:v>1999.1666666666549</c:v>
                </c:pt>
                <c:pt idx="155">
                  <c:v>1999.2499999999879</c:v>
                </c:pt>
                <c:pt idx="156">
                  <c:v>1999.333333333321</c:v>
                </c:pt>
                <c:pt idx="157">
                  <c:v>1999.4166666666549</c:v>
                </c:pt>
                <c:pt idx="158">
                  <c:v>1999.4999999999879</c:v>
                </c:pt>
                <c:pt idx="159">
                  <c:v>1999.583333333321</c:v>
                </c:pt>
                <c:pt idx="160">
                  <c:v>1999.666666666654</c:v>
                </c:pt>
                <c:pt idx="161">
                  <c:v>1999.7499999999879</c:v>
                </c:pt>
                <c:pt idx="162">
                  <c:v>1999.833333333321</c:v>
                </c:pt>
                <c:pt idx="163">
                  <c:v>1999.916666666654</c:v>
                </c:pt>
                <c:pt idx="164">
                  <c:v>1999.999999999987</c:v>
                </c:pt>
                <c:pt idx="165">
                  <c:v>2000.083333333321</c:v>
                </c:pt>
                <c:pt idx="166">
                  <c:v>2000.166666666654</c:v>
                </c:pt>
                <c:pt idx="167">
                  <c:v>2000.249999999987</c:v>
                </c:pt>
                <c:pt idx="168">
                  <c:v>2000.333333333321</c:v>
                </c:pt>
                <c:pt idx="169">
                  <c:v>2000.416666666654</c:v>
                </c:pt>
                <c:pt idx="170">
                  <c:v>2000.499999999987</c:v>
                </c:pt>
                <c:pt idx="171">
                  <c:v>2000.5833333333201</c:v>
                </c:pt>
                <c:pt idx="172">
                  <c:v>2000.666666666654</c:v>
                </c:pt>
                <c:pt idx="173">
                  <c:v>2000.749999999987</c:v>
                </c:pt>
                <c:pt idx="174">
                  <c:v>2000.8333333333201</c:v>
                </c:pt>
                <c:pt idx="175">
                  <c:v>2000.9166666666531</c:v>
                </c:pt>
                <c:pt idx="176">
                  <c:v>2000.999999999987</c:v>
                </c:pt>
                <c:pt idx="177">
                  <c:v>2001.0833333333201</c:v>
                </c:pt>
                <c:pt idx="178">
                  <c:v>2001.1666666666531</c:v>
                </c:pt>
                <c:pt idx="179">
                  <c:v>2001.2499999999859</c:v>
                </c:pt>
                <c:pt idx="180">
                  <c:v>2001.3333333333201</c:v>
                </c:pt>
                <c:pt idx="181">
                  <c:v>2001.4166666666531</c:v>
                </c:pt>
                <c:pt idx="182">
                  <c:v>2001.4999999999859</c:v>
                </c:pt>
                <c:pt idx="183">
                  <c:v>2001.5833333333189</c:v>
                </c:pt>
                <c:pt idx="184">
                  <c:v>2001.6666666666531</c:v>
                </c:pt>
                <c:pt idx="185">
                  <c:v>2001.7499999999859</c:v>
                </c:pt>
                <c:pt idx="186">
                  <c:v>2001.8333333333189</c:v>
                </c:pt>
                <c:pt idx="187">
                  <c:v>2001.916666666652</c:v>
                </c:pt>
                <c:pt idx="188">
                  <c:v>2001.9999999999859</c:v>
                </c:pt>
                <c:pt idx="189">
                  <c:v>2002.0833333333189</c:v>
                </c:pt>
                <c:pt idx="190">
                  <c:v>2002.166666666652</c:v>
                </c:pt>
                <c:pt idx="191">
                  <c:v>2002.249999999985</c:v>
                </c:pt>
                <c:pt idx="192">
                  <c:v>2002.3333333333189</c:v>
                </c:pt>
                <c:pt idx="193">
                  <c:v>2002.416666666652</c:v>
                </c:pt>
                <c:pt idx="194">
                  <c:v>2002.499999999985</c:v>
                </c:pt>
                <c:pt idx="195">
                  <c:v>2002.583333333318</c:v>
                </c:pt>
                <c:pt idx="196">
                  <c:v>2002.666666666652</c:v>
                </c:pt>
                <c:pt idx="197">
                  <c:v>2002.749999999985</c:v>
                </c:pt>
                <c:pt idx="198">
                  <c:v>2002.833333333318</c:v>
                </c:pt>
                <c:pt idx="199">
                  <c:v>2002.916666666652</c:v>
                </c:pt>
                <c:pt idx="200">
                  <c:v>2002.999999999985</c:v>
                </c:pt>
                <c:pt idx="201">
                  <c:v>2003.083333333318</c:v>
                </c:pt>
                <c:pt idx="202">
                  <c:v>2003.1666666666511</c:v>
                </c:pt>
                <c:pt idx="203">
                  <c:v>2003.249999999985</c:v>
                </c:pt>
                <c:pt idx="204">
                  <c:v>2003.333333333318</c:v>
                </c:pt>
                <c:pt idx="205">
                  <c:v>2003.4166666666511</c:v>
                </c:pt>
                <c:pt idx="206">
                  <c:v>2003.4999999999841</c:v>
                </c:pt>
                <c:pt idx="207">
                  <c:v>2003.583333333318</c:v>
                </c:pt>
                <c:pt idx="208">
                  <c:v>2003.6666666666511</c:v>
                </c:pt>
                <c:pt idx="209">
                  <c:v>2003.7499999999841</c:v>
                </c:pt>
                <c:pt idx="210">
                  <c:v>2003.8333333333169</c:v>
                </c:pt>
                <c:pt idx="211">
                  <c:v>2003.9166666666511</c:v>
                </c:pt>
                <c:pt idx="212">
                  <c:v>2003.9999999999841</c:v>
                </c:pt>
                <c:pt idx="213">
                  <c:v>2004.0833333333169</c:v>
                </c:pt>
                <c:pt idx="214">
                  <c:v>2004.1666666666499</c:v>
                </c:pt>
                <c:pt idx="215">
                  <c:v>2004.2499999999841</c:v>
                </c:pt>
                <c:pt idx="216">
                  <c:v>2004.3333333333169</c:v>
                </c:pt>
                <c:pt idx="217">
                  <c:v>2004.4166666666499</c:v>
                </c:pt>
                <c:pt idx="218">
                  <c:v>2004.4999999999829</c:v>
                </c:pt>
                <c:pt idx="219">
                  <c:v>2004.5833333333169</c:v>
                </c:pt>
                <c:pt idx="220">
                  <c:v>2004.6666666666499</c:v>
                </c:pt>
                <c:pt idx="221">
                  <c:v>2004.7499999999829</c:v>
                </c:pt>
                <c:pt idx="222">
                  <c:v>2004.833333333316</c:v>
                </c:pt>
                <c:pt idx="223">
                  <c:v>2004.9166666666499</c:v>
                </c:pt>
                <c:pt idx="224">
                  <c:v>2004.9999999999829</c:v>
                </c:pt>
                <c:pt idx="225">
                  <c:v>2005.083333333316</c:v>
                </c:pt>
                <c:pt idx="226">
                  <c:v>2005.1666666666499</c:v>
                </c:pt>
                <c:pt idx="227">
                  <c:v>2005.2499999999829</c:v>
                </c:pt>
                <c:pt idx="228">
                  <c:v>2005.333333333316</c:v>
                </c:pt>
                <c:pt idx="229">
                  <c:v>2005.4166666666499</c:v>
                </c:pt>
                <c:pt idx="230">
                  <c:v>2005.499999999982</c:v>
                </c:pt>
                <c:pt idx="231">
                  <c:v>2005.583333333316</c:v>
                </c:pt>
                <c:pt idx="232">
                  <c:v>2005.6666666666499</c:v>
                </c:pt>
                <c:pt idx="233">
                  <c:v>2005.749999999982</c:v>
                </c:pt>
                <c:pt idx="234">
                  <c:v>2005.833333333316</c:v>
                </c:pt>
                <c:pt idx="235">
                  <c:v>2005.9166666666499</c:v>
                </c:pt>
                <c:pt idx="236">
                  <c:v>2005.999999999982</c:v>
                </c:pt>
                <c:pt idx="237">
                  <c:v>2006.0833333333151</c:v>
                </c:pt>
                <c:pt idx="238">
                  <c:v>2006.1666666666499</c:v>
                </c:pt>
                <c:pt idx="239">
                  <c:v>2006.249999999982</c:v>
                </c:pt>
                <c:pt idx="240">
                  <c:v>2006.3333333333151</c:v>
                </c:pt>
                <c:pt idx="241">
                  <c:v>2006.4166666666481</c:v>
                </c:pt>
                <c:pt idx="242">
                  <c:v>2006.499999999982</c:v>
                </c:pt>
                <c:pt idx="243">
                  <c:v>2006.5833333333151</c:v>
                </c:pt>
                <c:pt idx="244">
                  <c:v>2006.6666666666481</c:v>
                </c:pt>
                <c:pt idx="245">
                  <c:v>2006.7499999999809</c:v>
                </c:pt>
                <c:pt idx="246">
                  <c:v>2006.8333333333151</c:v>
                </c:pt>
                <c:pt idx="247">
                  <c:v>2006.9166666666481</c:v>
                </c:pt>
                <c:pt idx="248">
                  <c:v>2006.9999999999809</c:v>
                </c:pt>
                <c:pt idx="249">
                  <c:v>2007.0833333333139</c:v>
                </c:pt>
                <c:pt idx="250">
                  <c:v>2007.1666666666481</c:v>
                </c:pt>
                <c:pt idx="251">
                  <c:v>2007.2499999999809</c:v>
                </c:pt>
                <c:pt idx="252">
                  <c:v>2007.3333333333139</c:v>
                </c:pt>
                <c:pt idx="253">
                  <c:v>2007.416666666647</c:v>
                </c:pt>
                <c:pt idx="254">
                  <c:v>2007.4999999999809</c:v>
                </c:pt>
                <c:pt idx="255">
                  <c:v>2007.5833333333139</c:v>
                </c:pt>
                <c:pt idx="256">
                  <c:v>2007.666666666647</c:v>
                </c:pt>
                <c:pt idx="257">
                  <c:v>2007.74999999998</c:v>
                </c:pt>
                <c:pt idx="258">
                  <c:v>2007.8333333333139</c:v>
                </c:pt>
                <c:pt idx="259">
                  <c:v>2007.916666666647</c:v>
                </c:pt>
                <c:pt idx="260">
                  <c:v>2007.99999999998</c:v>
                </c:pt>
                <c:pt idx="261">
                  <c:v>2008.083333333313</c:v>
                </c:pt>
                <c:pt idx="262">
                  <c:v>2008.166666666647</c:v>
                </c:pt>
                <c:pt idx="263">
                  <c:v>2008.24999999998</c:v>
                </c:pt>
                <c:pt idx="264">
                  <c:v>2008.333333333313</c:v>
                </c:pt>
                <c:pt idx="265">
                  <c:v>2008.416666666647</c:v>
                </c:pt>
                <c:pt idx="266">
                  <c:v>2008.49999999998</c:v>
                </c:pt>
                <c:pt idx="267">
                  <c:v>2008.583333333313</c:v>
                </c:pt>
                <c:pt idx="268">
                  <c:v>2008.6666666666461</c:v>
                </c:pt>
                <c:pt idx="269">
                  <c:v>2008.74999999998</c:v>
                </c:pt>
                <c:pt idx="270">
                  <c:v>2008.833333333313</c:v>
                </c:pt>
                <c:pt idx="271">
                  <c:v>2008.9166666666461</c:v>
                </c:pt>
                <c:pt idx="272">
                  <c:v>2008.99999999998</c:v>
                </c:pt>
                <c:pt idx="273">
                  <c:v>2009.083333333313</c:v>
                </c:pt>
                <c:pt idx="274">
                  <c:v>2009.1666666666461</c:v>
                </c:pt>
                <c:pt idx="275">
                  <c:v>2009.24999999998</c:v>
                </c:pt>
                <c:pt idx="276">
                  <c:v>2009.3333333333121</c:v>
                </c:pt>
                <c:pt idx="277">
                  <c:v>2009.4166666666461</c:v>
                </c:pt>
                <c:pt idx="278">
                  <c:v>2009.49999999998</c:v>
                </c:pt>
                <c:pt idx="279">
                  <c:v>2009.5833333333121</c:v>
                </c:pt>
                <c:pt idx="280">
                  <c:v>2009.6666666666449</c:v>
                </c:pt>
                <c:pt idx="281">
                  <c:v>2009.74999999998</c:v>
                </c:pt>
                <c:pt idx="282">
                  <c:v>2009.8333333333121</c:v>
                </c:pt>
                <c:pt idx="283">
                  <c:v>2009.9166666666449</c:v>
                </c:pt>
                <c:pt idx="284">
                  <c:v>2009.9999999999779</c:v>
                </c:pt>
                <c:pt idx="285">
                  <c:v>2010.0833333333121</c:v>
                </c:pt>
                <c:pt idx="286">
                  <c:v>2010.1666666666449</c:v>
                </c:pt>
                <c:pt idx="287">
                  <c:v>2010.2499999999779</c:v>
                </c:pt>
                <c:pt idx="288">
                  <c:v>2010.333333333311</c:v>
                </c:pt>
                <c:pt idx="289">
                  <c:v>2010.4166666666449</c:v>
                </c:pt>
                <c:pt idx="290">
                  <c:v>2010.4999999999779</c:v>
                </c:pt>
                <c:pt idx="291">
                  <c:v>2010.583333333311</c:v>
                </c:pt>
                <c:pt idx="292">
                  <c:v>2010.666666666644</c:v>
                </c:pt>
                <c:pt idx="293">
                  <c:v>2010.7499999999779</c:v>
                </c:pt>
                <c:pt idx="294">
                  <c:v>2010.833333333311</c:v>
                </c:pt>
                <c:pt idx="295">
                  <c:v>2010.916666666644</c:v>
                </c:pt>
                <c:pt idx="296">
                  <c:v>2010.999999999977</c:v>
                </c:pt>
                <c:pt idx="297">
                  <c:v>2011.083333333311</c:v>
                </c:pt>
                <c:pt idx="298">
                  <c:v>2011.166666666644</c:v>
                </c:pt>
                <c:pt idx="299">
                  <c:v>2011.249999999977</c:v>
                </c:pt>
                <c:pt idx="300">
                  <c:v>2011.333333333311</c:v>
                </c:pt>
                <c:pt idx="301">
                  <c:v>2011.416666666644</c:v>
                </c:pt>
                <c:pt idx="302">
                  <c:v>2011.499999999977</c:v>
                </c:pt>
                <c:pt idx="303">
                  <c:v>2011.5833333333101</c:v>
                </c:pt>
                <c:pt idx="304">
                  <c:v>2011.666666666644</c:v>
                </c:pt>
                <c:pt idx="305">
                  <c:v>2011.749999999977</c:v>
                </c:pt>
                <c:pt idx="306">
                  <c:v>2011.8333333333101</c:v>
                </c:pt>
                <c:pt idx="307">
                  <c:v>2011.9166666666431</c:v>
                </c:pt>
                <c:pt idx="308">
                  <c:v>2011.999999999977</c:v>
                </c:pt>
                <c:pt idx="309">
                  <c:v>2012.0833333333101</c:v>
                </c:pt>
                <c:pt idx="310">
                  <c:v>2012.1666666666431</c:v>
                </c:pt>
                <c:pt idx="311">
                  <c:v>2012.2499999999759</c:v>
                </c:pt>
                <c:pt idx="312">
                  <c:v>2012.3333333333101</c:v>
                </c:pt>
                <c:pt idx="313">
                  <c:v>2012.4166666666431</c:v>
                </c:pt>
                <c:pt idx="314">
                  <c:v>2012.4999999999759</c:v>
                </c:pt>
                <c:pt idx="315">
                  <c:v>2012.5833333333089</c:v>
                </c:pt>
                <c:pt idx="316">
                  <c:v>2012.6666666666431</c:v>
                </c:pt>
                <c:pt idx="317">
                  <c:v>2012.7499999999759</c:v>
                </c:pt>
                <c:pt idx="318">
                  <c:v>2012.8333333333089</c:v>
                </c:pt>
                <c:pt idx="319">
                  <c:v>2012.916666666642</c:v>
                </c:pt>
                <c:pt idx="320">
                  <c:v>2012.9999999999759</c:v>
                </c:pt>
                <c:pt idx="321">
                  <c:v>2013.0833333333089</c:v>
                </c:pt>
                <c:pt idx="322">
                  <c:v>2013.166666666642</c:v>
                </c:pt>
                <c:pt idx="323">
                  <c:v>2013.249999999975</c:v>
                </c:pt>
                <c:pt idx="324">
                  <c:v>2013.3333333333089</c:v>
                </c:pt>
                <c:pt idx="325">
                  <c:v>2013.416666666642</c:v>
                </c:pt>
                <c:pt idx="326">
                  <c:v>2013.499999999975</c:v>
                </c:pt>
                <c:pt idx="327">
                  <c:v>2013.583333333308</c:v>
                </c:pt>
                <c:pt idx="328">
                  <c:v>2013.666666666642</c:v>
                </c:pt>
                <c:pt idx="329">
                  <c:v>2013.749999999975</c:v>
                </c:pt>
                <c:pt idx="330">
                  <c:v>2013.833333333308</c:v>
                </c:pt>
                <c:pt idx="331">
                  <c:v>2013.916666666642</c:v>
                </c:pt>
                <c:pt idx="332">
                  <c:v>2013.999999999975</c:v>
                </c:pt>
                <c:pt idx="333">
                  <c:v>2014.083333333308</c:v>
                </c:pt>
                <c:pt idx="334">
                  <c:v>2014.166666666641</c:v>
                </c:pt>
                <c:pt idx="335">
                  <c:v>2014.249999999975</c:v>
                </c:pt>
                <c:pt idx="336">
                  <c:v>2014.333333333308</c:v>
                </c:pt>
                <c:pt idx="337">
                  <c:v>2014.416666666641</c:v>
                </c:pt>
                <c:pt idx="338">
                  <c:v>2014.4999999999741</c:v>
                </c:pt>
                <c:pt idx="339">
                  <c:v>2014.583333333308</c:v>
                </c:pt>
                <c:pt idx="340">
                  <c:v>2014.666666666641</c:v>
                </c:pt>
                <c:pt idx="341">
                  <c:v>2014.7499999999741</c:v>
                </c:pt>
                <c:pt idx="342">
                  <c:v>2014.8333333333071</c:v>
                </c:pt>
                <c:pt idx="343">
                  <c:v>2014.916666666641</c:v>
                </c:pt>
                <c:pt idx="344">
                  <c:v>2014.9999999999741</c:v>
                </c:pt>
                <c:pt idx="345">
                  <c:v>2015.0833333333071</c:v>
                </c:pt>
                <c:pt idx="346">
                  <c:v>2015.1666666666399</c:v>
                </c:pt>
                <c:pt idx="347">
                  <c:v>2015.2499999999741</c:v>
                </c:pt>
                <c:pt idx="348">
                  <c:v>2015.3333333333071</c:v>
                </c:pt>
                <c:pt idx="349">
                  <c:v>2015.4166666666399</c:v>
                </c:pt>
                <c:pt idx="350">
                  <c:v>2015.4999999999729</c:v>
                </c:pt>
                <c:pt idx="351">
                  <c:v>2015.5833333333071</c:v>
                </c:pt>
                <c:pt idx="352">
                  <c:v>2015.6666666666399</c:v>
                </c:pt>
                <c:pt idx="353">
                  <c:v>2015.7499999999729</c:v>
                </c:pt>
                <c:pt idx="354">
                  <c:v>2015.833333333306</c:v>
                </c:pt>
                <c:pt idx="355">
                  <c:v>2015.9166666666399</c:v>
                </c:pt>
                <c:pt idx="356">
                  <c:v>2015.9999999999729</c:v>
                </c:pt>
                <c:pt idx="357">
                  <c:v>2016.083333333306</c:v>
                </c:pt>
                <c:pt idx="358">
                  <c:v>2016.1666666666399</c:v>
                </c:pt>
                <c:pt idx="359">
                  <c:v>2016.2499999999729</c:v>
                </c:pt>
                <c:pt idx="360">
                  <c:v>2016.333333333306</c:v>
                </c:pt>
                <c:pt idx="361">
                  <c:v>2016.4166666666399</c:v>
                </c:pt>
                <c:pt idx="362">
                  <c:v>2016.499999999972</c:v>
                </c:pt>
                <c:pt idx="363">
                  <c:v>2016.583333333306</c:v>
                </c:pt>
                <c:pt idx="364">
                  <c:v>2016.6666666666399</c:v>
                </c:pt>
                <c:pt idx="365">
                  <c:v>2016.749999999972</c:v>
                </c:pt>
                <c:pt idx="366">
                  <c:v>2016.833333333306</c:v>
                </c:pt>
                <c:pt idx="367">
                  <c:v>2016.9166666666399</c:v>
                </c:pt>
                <c:pt idx="368">
                  <c:v>2016.999999999972</c:v>
                </c:pt>
                <c:pt idx="369">
                  <c:v>2017.0833333333051</c:v>
                </c:pt>
                <c:pt idx="370">
                  <c:v>2017.1666666666399</c:v>
                </c:pt>
                <c:pt idx="371">
                  <c:v>2017.249999999972</c:v>
                </c:pt>
                <c:pt idx="372">
                  <c:v>2017.3333333333051</c:v>
                </c:pt>
                <c:pt idx="373">
                  <c:v>2017.4166666666381</c:v>
                </c:pt>
                <c:pt idx="374">
                  <c:v>2017.499999999972</c:v>
                </c:pt>
                <c:pt idx="375">
                  <c:v>2017.5833333333051</c:v>
                </c:pt>
              </c:numCache>
            </c:numRef>
          </c:xVal>
          <c:yVal>
            <c:numRef>
              <c:f>Sheet1!$D$5:$D$380</c:f>
              <c:numCache>
                <c:formatCode>General</c:formatCode>
                <c:ptCount val="376"/>
                <c:pt idx="0">
                  <c:v>20.9</c:v>
                </c:pt>
                <c:pt idx="1">
                  <c:v>20.6</c:v>
                </c:pt>
                <c:pt idx="2">
                  <c:v>20.3</c:v>
                </c:pt>
                <c:pt idx="3">
                  <c:v>20.100000000000001</c:v>
                </c:pt>
                <c:pt idx="4">
                  <c:v>19.899999999999999</c:v>
                </c:pt>
                <c:pt idx="5">
                  <c:v>20</c:v>
                </c:pt>
                <c:pt idx="6">
                  <c:v>20</c:v>
                </c:pt>
                <c:pt idx="7">
                  <c:v>20.100000000000001</c:v>
                </c:pt>
                <c:pt idx="8">
                  <c:v>20.100000000000001</c:v>
                </c:pt>
                <c:pt idx="9">
                  <c:v>20.399999999999999</c:v>
                </c:pt>
                <c:pt idx="10">
                  <c:v>20.399999999999999</c:v>
                </c:pt>
                <c:pt idx="11">
                  <c:v>20.2</c:v>
                </c:pt>
                <c:pt idx="12">
                  <c:v>20</c:v>
                </c:pt>
                <c:pt idx="13">
                  <c:v>19.7</c:v>
                </c:pt>
                <c:pt idx="14">
                  <c:v>19.5</c:v>
                </c:pt>
                <c:pt idx="15">
                  <c:v>19.5</c:v>
                </c:pt>
                <c:pt idx="16">
                  <c:v>19.399999999999999</c:v>
                </c:pt>
                <c:pt idx="17">
                  <c:v>19.5</c:v>
                </c:pt>
                <c:pt idx="18">
                  <c:v>19.399999999999999</c:v>
                </c:pt>
                <c:pt idx="19">
                  <c:v>19.3</c:v>
                </c:pt>
                <c:pt idx="20">
                  <c:v>19.3</c:v>
                </c:pt>
                <c:pt idx="21">
                  <c:v>19.600000000000001</c:v>
                </c:pt>
                <c:pt idx="22">
                  <c:v>19.5</c:v>
                </c:pt>
                <c:pt idx="23">
                  <c:v>19.399999999999999</c:v>
                </c:pt>
                <c:pt idx="24">
                  <c:v>19.3</c:v>
                </c:pt>
                <c:pt idx="25">
                  <c:v>19.100000000000001</c:v>
                </c:pt>
                <c:pt idx="26">
                  <c:v>18.899999999999999</c:v>
                </c:pt>
                <c:pt idx="27">
                  <c:v>18.7</c:v>
                </c:pt>
                <c:pt idx="28">
                  <c:v>18.399999999999999</c:v>
                </c:pt>
                <c:pt idx="29">
                  <c:v>18.2</c:v>
                </c:pt>
                <c:pt idx="30">
                  <c:v>17.899999999999999</c:v>
                </c:pt>
                <c:pt idx="31">
                  <c:v>17.7</c:v>
                </c:pt>
                <c:pt idx="32">
                  <c:v>17.600000000000001</c:v>
                </c:pt>
                <c:pt idx="33">
                  <c:v>17.8</c:v>
                </c:pt>
                <c:pt idx="34">
                  <c:v>17.600000000000001</c:v>
                </c:pt>
                <c:pt idx="35">
                  <c:v>17.399999999999999</c:v>
                </c:pt>
                <c:pt idx="36">
                  <c:v>17</c:v>
                </c:pt>
                <c:pt idx="37">
                  <c:v>16.5</c:v>
                </c:pt>
                <c:pt idx="38">
                  <c:v>16.2</c:v>
                </c:pt>
                <c:pt idx="39">
                  <c:v>15.9</c:v>
                </c:pt>
                <c:pt idx="40">
                  <c:v>15.9</c:v>
                </c:pt>
                <c:pt idx="41">
                  <c:v>15.8</c:v>
                </c:pt>
                <c:pt idx="42">
                  <c:v>16.100000000000001</c:v>
                </c:pt>
                <c:pt idx="43">
                  <c:v>16.100000000000001</c:v>
                </c:pt>
                <c:pt idx="44">
                  <c:v>16.2</c:v>
                </c:pt>
                <c:pt idx="45">
                  <c:v>16.100000000000001</c:v>
                </c:pt>
                <c:pt idx="46">
                  <c:v>16.100000000000001</c:v>
                </c:pt>
                <c:pt idx="47">
                  <c:v>15.8</c:v>
                </c:pt>
                <c:pt idx="48">
                  <c:v>15.7</c:v>
                </c:pt>
                <c:pt idx="49">
                  <c:v>15.4</c:v>
                </c:pt>
                <c:pt idx="50">
                  <c:v>15.2</c:v>
                </c:pt>
                <c:pt idx="51">
                  <c:v>15</c:v>
                </c:pt>
                <c:pt idx="52">
                  <c:v>15</c:v>
                </c:pt>
                <c:pt idx="53">
                  <c:v>15.1</c:v>
                </c:pt>
                <c:pt idx="54">
                  <c:v>15.4</c:v>
                </c:pt>
                <c:pt idx="55">
                  <c:v>15.3</c:v>
                </c:pt>
                <c:pt idx="56">
                  <c:v>15.4</c:v>
                </c:pt>
                <c:pt idx="57">
                  <c:v>15.4</c:v>
                </c:pt>
                <c:pt idx="58">
                  <c:v>15.4</c:v>
                </c:pt>
                <c:pt idx="59">
                  <c:v>15.3</c:v>
                </c:pt>
                <c:pt idx="60">
                  <c:v>15.2</c:v>
                </c:pt>
                <c:pt idx="61">
                  <c:v>15</c:v>
                </c:pt>
                <c:pt idx="62">
                  <c:v>15.1</c:v>
                </c:pt>
                <c:pt idx="63">
                  <c:v>15.3</c:v>
                </c:pt>
                <c:pt idx="64">
                  <c:v>15.4</c:v>
                </c:pt>
                <c:pt idx="65">
                  <c:v>15.8</c:v>
                </c:pt>
                <c:pt idx="66">
                  <c:v>16</c:v>
                </c:pt>
                <c:pt idx="67">
                  <c:v>16</c:v>
                </c:pt>
                <c:pt idx="68">
                  <c:v>16.100000000000001</c:v>
                </c:pt>
                <c:pt idx="69">
                  <c:v>16.399999999999999</c:v>
                </c:pt>
                <c:pt idx="70">
                  <c:v>16.5</c:v>
                </c:pt>
                <c:pt idx="71">
                  <c:v>16.600000000000001</c:v>
                </c:pt>
                <c:pt idx="72">
                  <c:v>16.399999999999999</c:v>
                </c:pt>
                <c:pt idx="73">
                  <c:v>16.2</c:v>
                </c:pt>
                <c:pt idx="74">
                  <c:v>16.3</c:v>
                </c:pt>
                <c:pt idx="75">
                  <c:v>16.399999999999999</c:v>
                </c:pt>
                <c:pt idx="76">
                  <c:v>16.7</c:v>
                </c:pt>
                <c:pt idx="77">
                  <c:v>17.3</c:v>
                </c:pt>
                <c:pt idx="78">
                  <c:v>18</c:v>
                </c:pt>
                <c:pt idx="79">
                  <c:v>18.5</c:v>
                </c:pt>
                <c:pt idx="80">
                  <c:v>18.899999999999999</c:v>
                </c:pt>
                <c:pt idx="81">
                  <c:v>19.5</c:v>
                </c:pt>
                <c:pt idx="82">
                  <c:v>19.899999999999999</c:v>
                </c:pt>
                <c:pt idx="83">
                  <c:v>20.399999999999999</c:v>
                </c:pt>
                <c:pt idx="84">
                  <c:v>20.3</c:v>
                </c:pt>
                <c:pt idx="85">
                  <c:v>20.2</c:v>
                </c:pt>
                <c:pt idx="86">
                  <c:v>20.7</c:v>
                </c:pt>
                <c:pt idx="87">
                  <c:v>20.9</c:v>
                </c:pt>
                <c:pt idx="88">
                  <c:v>20.9</c:v>
                </c:pt>
                <c:pt idx="89">
                  <c:v>21.4</c:v>
                </c:pt>
                <c:pt idx="90">
                  <c:v>21.8</c:v>
                </c:pt>
                <c:pt idx="91">
                  <c:v>22</c:v>
                </c:pt>
                <c:pt idx="92">
                  <c:v>22.1</c:v>
                </c:pt>
                <c:pt idx="93">
                  <c:v>22.5</c:v>
                </c:pt>
                <c:pt idx="94">
                  <c:v>22.6</c:v>
                </c:pt>
                <c:pt idx="95">
                  <c:v>22.5</c:v>
                </c:pt>
                <c:pt idx="96">
                  <c:v>22.4</c:v>
                </c:pt>
                <c:pt idx="97">
                  <c:v>22.1</c:v>
                </c:pt>
                <c:pt idx="98">
                  <c:v>22.1</c:v>
                </c:pt>
                <c:pt idx="99">
                  <c:v>21.7</c:v>
                </c:pt>
                <c:pt idx="100">
                  <c:v>21.6</c:v>
                </c:pt>
                <c:pt idx="101">
                  <c:v>21.8</c:v>
                </c:pt>
                <c:pt idx="102">
                  <c:v>21.8</c:v>
                </c:pt>
                <c:pt idx="103">
                  <c:v>21.9</c:v>
                </c:pt>
                <c:pt idx="104">
                  <c:v>21.6</c:v>
                </c:pt>
                <c:pt idx="105">
                  <c:v>21.5</c:v>
                </c:pt>
                <c:pt idx="106">
                  <c:v>21.5</c:v>
                </c:pt>
                <c:pt idx="107">
                  <c:v>21.2</c:v>
                </c:pt>
                <c:pt idx="108">
                  <c:v>20.7</c:v>
                </c:pt>
                <c:pt idx="109">
                  <c:v>20.5</c:v>
                </c:pt>
                <c:pt idx="110">
                  <c:v>20.5</c:v>
                </c:pt>
                <c:pt idx="111">
                  <c:v>20.399999999999999</c:v>
                </c:pt>
                <c:pt idx="112">
                  <c:v>20.399999999999999</c:v>
                </c:pt>
                <c:pt idx="113">
                  <c:v>20.7</c:v>
                </c:pt>
                <c:pt idx="114">
                  <c:v>20.6</c:v>
                </c:pt>
                <c:pt idx="115">
                  <c:v>20.7</c:v>
                </c:pt>
                <c:pt idx="116">
                  <c:v>20.3</c:v>
                </c:pt>
                <c:pt idx="117">
                  <c:v>20.6</c:v>
                </c:pt>
                <c:pt idx="118">
                  <c:v>20.7</c:v>
                </c:pt>
                <c:pt idx="119">
                  <c:v>20.7</c:v>
                </c:pt>
                <c:pt idx="120">
                  <c:v>20.2</c:v>
                </c:pt>
                <c:pt idx="121">
                  <c:v>19.899999999999999</c:v>
                </c:pt>
                <c:pt idx="122">
                  <c:v>19.8</c:v>
                </c:pt>
                <c:pt idx="123">
                  <c:v>19.600000000000001</c:v>
                </c:pt>
                <c:pt idx="124">
                  <c:v>19.399999999999999</c:v>
                </c:pt>
                <c:pt idx="125">
                  <c:v>19.7</c:v>
                </c:pt>
                <c:pt idx="126">
                  <c:v>19.600000000000001</c:v>
                </c:pt>
                <c:pt idx="127">
                  <c:v>19.5</c:v>
                </c:pt>
                <c:pt idx="128">
                  <c:v>19</c:v>
                </c:pt>
                <c:pt idx="129">
                  <c:v>19.2</c:v>
                </c:pt>
                <c:pt idx="130">
                  <c:v>19.2</c:v>
                </c:pt>
                <c:pt idx="131">
                  <c:v>18.899999999999999</c:v>
                </c:pt>
                <c:pt idx="132">
                  <c:v>18.7</c:v>
                </c:pt>
                <c:pt idx="133">
                  <c:v>18.399999999999999</c:v>
                </c:pt>
                <c:pt idx="134">
                  <c:v>18.399999999999999</c:v>
                </c:pt>
                <c:pt idx="135">
                  <c:v>18.100000000000001</c:v>
                </c:pt>
                <c:pt idx="136">
                  <c:v>18</c:v>
                </c:pt>
                <c:pt idx="137">
                  <c:v>18.2</c:v>
                </c:pt>
                <c:pt idx="138">
                  <c:v>18.100000000000001</c:v>
                </c:pt>
                <c:pt idx="139">
                  <c:v>18</c:v>
                </c:pt>
                <c:pt idx="140">
                  <c:v>17.5</c:v>
                </c:pt>
                <c:pt idx="141">
                  <c:v>17.399999999999999</c:v>
                </c:pt>
                <c:pt idx="142">
                  <c:v>17.2</c:v>
                </c:pt>
                <c:pt idx="143">
                  <c:v>17</c:v>
                </c:pt>
                <c:pt idx="144">
                  <c:v>16.7</c:v>
                </c:pt>
                <c:pt idx="145">
                  <c:v>16.399999999999999</c:v>
                </c:pt>
                <c:pt idx="146">
                  <c:v>16.399999999999999</c:v>
                </c:pt>
                <c:pt idx="147">
                  <c:v>16.100000000000001</c:v>
                </c:pt>
                <c:pt idx="148">
                  <c:v>16.100000000000001</c:v>
                </c:pt>
                <c:pt idx="149">
                  <c:v>16.2</c:v>
                </c:pt>
                <c:pt idx="150">
                  <c:v>16.100000000000001</c:v>
                </c:pt>
                <c:pt idx="151">
                  <c:v>15.9</c:v>
                </c:pt>
                <c:pt idx="152">
                  <c:v>15.4</c:v>
                </c:pt>
                <c:pt idx="153">
                  <c:v>15.1</c:v>
                </c:pt>
                <c:pt idx="154">
                  <c:v>14.6</c:v>
                </c:pt>
                <c:pt idx="155">
                  <c:v>14.2</c:v>
                </c:pt>
                <c:pt idx="156">
                  <c:v>13.7</c:v>
                </c:pt>
                <c:pt idx="157">
                  <c:v>13.3</c:v>
                </c:pt>
                <c:pt idx="158">
                  <c:v>13.2</c:v>
                </c:pt>
                <c:pt idx="159">
                  <c:v>13.1</c:v>
                </c:pt>
                <c:pt idx="160">
                  <c:v>13.2</c:v>
                </c:pt>
                <c:pt idx="161">
                  <c:v>13.3</c:v>
                </c:pt>
                <c:pt idx="162">
                  <c:v>13.3</c:v>
                </c:pt>
                <c:pt idx="163">
                  <c:v>13.3</c:v>
                </c:pt>
                <c:pt idx="164">
                  <c:v>12.9</c:v>
                </c:pt>
                <c:pt idx="165">
                  <c:v>13.1</c:v>
                </c:pt>
                <c:pt idx="166">
                  <c:v>12.8</c:v>
                </c:pt>
                <c:pt idx="167">
                  <c:v>12.4</c:v>
                </c:pt>
                <c:pt idx="168">
                  <c:v>12</c:v>
                </c:pt>
                <c:pt idx="169">
                  <c:v>11.7</c:v>
                </c:pt>
                <c:pt idx="170">
                  <c:v>11.6</c:v>
                </c:pt>
                <c:pt idx="171">
                  <c:v>11.6</c:v>
                </c:pt>
                <c:pt idx="172">
                  <c:v>11.6</c:v>
                </c:pt>
                <c:pt idx="173">
                  <c:v>11.7</c:v>
                </c:pt>
                <c:pt idx="174">
                  <c:v>11.7</c:v>
                </c:pt>
                <c:pt idx="175">
                  <c:v>11.6</c:v>
                </c:pt>
                <c:pt idx="176">
                  <c:v>11.2</c:v>
                </c:pt>
                <c:pt idx="177">
                  <c:v>11</c:v>
                </c:pt>
                <c:pt idx="178">
                  <c:v>11</c:v>
                </c:pt>
                <c:pt idx="179">
                  <c:v>10.8</c:v>
                </c:pt>
                <c:pt idx="180">
                  <c:v>10.4</c:v>
                </c:pt>
                <c:pt idx="181">
                  <c:v>10.4</c:v>
                </c:pt>
                <c:pt idx="182">
                  <c:v>10.199999999999999</c:v>
                </c:pt>
                <c:pt idx="183">
                  <c:v>10.199999999999999</c:v>
                </c:pt>
                <c:pt idx="184">
                  <c:v>10.4</c:v>
                </c:pt>
                <c:pt idx="185">
                  <c:v>10.4</c:v>
                </c:pt>
                <c:pt idx="186">
                  <c:v>10.5</c:v>
                </c:pt>
                <c:pt idx="187">
                  <c:v>10.7</c:v>
                </c:pt>
                <c:pt idx="188">
                  <c:v>10.7</c:v>
                </c:pt>
                <c:pt idx="189">
                  <c:v>11.3</c:v>
                </c:pt>
                <c:pt idx="190">
                  <c:v>11.8</c:v>
                </c:pt>
                <c:pt idx="191">
                  <c:v>11.5</c:v>
                </c:pt>
                <c:pt idx="192">
                  <c:v>11.3</c:v>
                </c:pt>
                <c:pt idx="193">
                  <c:v>11.1</c:v>
                </c:pt>
                <c:pt idx="194">
                  <c:v>11.1</c:v>
                </c:pt>
                <c:pt idx="195">
                  <c:v>11.3</c:v>
                </c:pt>
                <c:pt idx="196">
                  <c:v>11.5</c:v>
                </c:pt>
                <c:pt idx="197">
                  <c:v>11.6</c:v>
                </c:pt>
                <c:pt idx="198">
                  <c:v>11.6</c:v>
                </c:pt>
                <c:pt idx="199">
                  <c:v>11.6</c:v>
                </c:pt>
                <c:pt idx="200">
                  <c:v>11.6</c:v>
                </c:pt>
                <c:pt idx="201">
                  <c:v>12</c:v>
                </c:pt>
                <c:pt idx="202">
                  <c:v>12</c:v>
                </c:pt>
                <c:pt idx="203">
                  <c:v>11.9</c:v>
                </c:pt>
                <c:pt idx="204">
                  <c:v>11.5</c:v>
                </c:pt>
                <c:pt idx="205">
                  <c:v>11.2</c:v>
                </c:pt>
                <c:pt idx="206">
                  <c:v>11.2</c:v>
                </c:pt>
                <c:pt idx="207">
                  <c:v>11.2</c:v>
                </c:pt>
                <c:pt idx="208">
                  <c:v>11.3</c:v>
                </c:pt>
                <c:pt idx="209">
                  <c:v>11.4</c:v>
                </c:pt>
                <c:pt idx="210">
                  <c:v>11.4</c:v>
                </c:pt>
                <c:pt idx="211">
                  <c:v>11.4</c:v>
                </c:pt>
                <c:pt idx="212">
                  <c:v>11.4</c:v>
                </c:pt>
                <c:pt idx="213">
                  <c:v>11.6</c:v>
                </c:pt>
                <c:pt idx="214">
                  <c:v>11.5</c:v>
                </c:pt>
                <c:pt idx="215">
                  <c:v>11.4</c:v>
                </c:pt>
                <c:pt idx="216">
                  <c:v>11.3</c:v>
                </c:pt>
                <c:pt idx="217">
                  <c:v>11</c:v>
                </c:pt>
                <c:pt idx="218">
                  <c:v>10.9</c:v>
                </c:pt>
                <c:pt idx="219">
                  <c:v>10.7</c:v>
                </c:pt>
                <c:pt idx="220">
                  <c:v>10.8</c:v>
                </c:pt>
                <c:pt idx="221">
                  <c:v>10.7</c:v>
                </c:pt>
                <c:pt idx="222">
                  <c:v>10.7</c:v>
                </c:pt>
                <c:pt idx="223">
                  <c:v>10.6</c:v>
                </c:pt>
                <c:pt idx="224">
                  <c:v>10.3</c:v>
                </c:pt>
                <c:pt idx="225">
                  <c:v>10.4</c:v>
                </c:pt>
                <c:pt idx="226">
                  <c:v>10.199999999999999</c:v>
                </c:pt>
                <c:pt idx="227">
                  <c:v>10</c:v>
                </c:pt>
                <c:pt idx="228">
                  <c:v>9.8000000000000007</c:v>
                </c:pt>
                <c:pt idx="229">
                  <c:v>9.3000000000000007</c:v>
                </c:pt>
                <c:pt idx="230">
                  <c:v>8.9</c:v>
                </c:pt>
                <c:pt idx="231">
                  <c:v>8.5</c:v>
                </c:pt>
                <c:pt idx="232">
                  <c:v>8.4</c:v>
                </c:pt>
                <c:pt idx="233">
                  <c:v>8.3000000000000007</c:v>
                </c:pt>
                <c:pt idx="234">
                  <c:v>8.6</c:v>
                </c:pt>
                <c:pt idx="235">
                  <c:v>8.8000000000000007</c:v>
                </c:pt>
                <c:pt idx="236">
                  <c:v>8.8000000000000007</c:v>
                </c:pt>
                <c:pt idx="237">
                  <c:v>9</c:v>
                </c:pt>
                <c:pt idx="238">
                  <c:v>9.1</c:v>
                </c:pt>
                <c:pt idx="239">
                  <c:v>9</c:v>
                </c:pt>
                <c:pt idx="240">
                  <c:v>8.6999999999999993</c:v>
                </c:pt>
                <c:pt idx="241">
                  <c:v>8.4</c:v>
                </c:pt>
                <c:pt idx="242">
                  <c:v>8.1999999999999993</c:v>
                </c:pt>
                <c:pt idx="243">
                  <c:v>8.1</c:v>
                </c:pt>
                <c:pt idx="244">
                  <c:v>8.1</c:v>
                </c:pt>
                <c:pt idx="245">
                  <c:v>8.1</c:v>
                </c:pt>
                <c:pt idx="246">
                  <c:v>8.1999999999999993</c:v>
                </c:pt>
                <c:pt idx="247">
                  <c:v>8.3000000000000007</c:v>
                </c:pt>
                <c:pt idx="248">
                  <c:v>8.3000000000000007</c:v>
                </c:pt>
                <c:pt idx="249">
                  <c:v>8.5</c:v>
                </c:pt>
                <c:pt idx="250">
                  <c:v>8.4</c:v>
                </c:pt>
                <c:pt idx="251">
                  <c:v>8.3000000000000007</c:v>
                </c:pt>
                <c:pt idx="252">
                  <c:v>8.1</c:v>
                </c:pt>
                <c:pt idx="253">
                  <c:v>7.9</c:v>
                </c:pt>
                <c:pt idx="254">
                  <c:v>7.8</c:v>
                </c:pt>
                <c:pt idx="255">
                  <c:v>7.8</c:v>
                </c:pt>
                <c:pt idx="256">
                  <c:v>8.1</c:v>
                </c:pt>
                <c:pt idx="257">
                  <c:v>8.1</c:v>
                </c:pt>
                <c:pt idx="258">
                  <c:v>8.3000000000000007</c:v>
                </c:pt>
                <c:pt idx="259">
                  <c:v>8.6</c:v>
                </c:pt>
                <c:pt idx="260">
                  <c:v>8.8000000000000007</c:v>
                </c:pt>
                <c:pt idx="261">
                  <c:v>9.4</c:v>
                </c:pt>
                <c:pt idx="262">
                  <c:v>9.6999999999999993</c:v>
                </c:pt>
                <c:pt idx="263">
                  <c:v>9.8000000000000007</c:v>
                </c:pt>
                <c:pt idx="264">
                  <c:v>10.199999999999999</c:v>
                </c:pt>
                <c:pt idx="265">
                  <c:v>10.4</c:v>
                </c:pt>
                <c:pt idx="266">
                  <c:v>10.6</c:v>
                </c:pt>
                <c:pt idx="267">
                  <c:v>10.7</c:v>
                </c:pt>
                <c:pt idx="268">
                  <c:v>11.2</c:v>
                </c:pt>
                <c:pt idx="269">
                  <c:v>11.8</c:v>
                </c:pt>
                <c:pt idx="270">
                  <c:v>12.8</c:v>
                </c:pt>
                <c:pt idx="271">
                  <c:v>13.8</c:v>
                </c:pt>
                <c:pt idx="272">
                  <c:v>14.8</c:v>
                </c:pt>
                <c:pt idx="273">
                  <c:v>16.3</c:v>
                </c:pt>
                <c:pt idx="274">
                  <c:v>17.399999999999999</c:v>
                </c:pt>
                <c:pt idx="275">
                  <c:v>18.100000000000001</c:v>
                </c:pt>
                <c:pt idx="276">
                  <c:v>18</c:v>
                </c:pt>
                <c:pt idx="277">
                  <c:v>17.8</c:v>
                </c:pt>
                <c:pt idx="278">
                  <c:v>17.5</c:v>
                </c:pt>
                <c:pt idx="279">
                  <c:v>17.399999999999999</c:v>
                </c:pt>
                <c:pt idx="280">
                  <c:v>17.7</c:v>
                </c:pt>
                <c:pt idx="281">
                  <c:v>18.100000000000001</c:v>
                </c:pt>
                <c:pt idx="282">
                  <c:v>18.5</c:v>
                </c:pt>
                <c:pt idx="283">
                  <c:v>18.7</c:v>
                </c:pt>
                <c:pt idx="284">
                  <c:v>18.899999999999999</c:v>
                </c:pt>
                <c:pt idx="285">
                  <c:v>19.5</c:v>
                </c:pt>
                <c:pt idx="286">
                  <c:v>19.899999999999999</c:v>
                </c:pt>
                <c:pt idx="287">
                  <c:v>20.2</c:v>
                </c:pt>
                <c:pt idx="288">
                  <c:v>20.2</c:v>
                </c:pt>
                <c:pt idx="289">
                  <c:v>19.899999999999999</c:v>
                </c:pt>
                <c:pt idx="290">
                  <c:v>19.600000000000001</c:v>
                </c:pt>
                <c:pt idx="291">
                  <c:v>19.399999999999999</c:v>
                </c:pt>
                <c:pt idx="292">
                  <c:v>19.600000000000001</c:v>
                </c:pt>
                <c:pt idx="293">
                  <c:v>19.8</c:v>
                </c:pt>
                <c:pt idx="294">
                  <c:v>20.100000000000001</c:v>
                </c:pt>
                <c:pt idx="295">
                  <c:v>20.2</c:v>
                </c:pt>
                <c:pt idx="296">
                  <c:v>20.2</c:v>
                </c:pt>
                <c:pt idx="297">
                  <c:v>20.8</c:v>
                </c:pt>
                <c:pt idx="298">
                  <c:v>21.2</c:v>
                </c:pt>
                <c:pt idx="299">
                  <c:v>21.3</c:v>
                </c:pt>
                <c:pt idx="300">
                  <c:v>20.9</c:v>
                </c:pt>
                <c:pt idx="301">
                  <c:v>20.6</c:v>
                </c:pt>
                <c:pt idx="302">
                  <c:v>20.5</c:v>
                </c:pt>
                <c:pt idx="303">
                  <c:v>20.8</c:v>
                </c:pt>
                <c:pt idx="304">
                  <c:v>21.3</c:v>
                </c:pt>
                <c:pt idx="305">
                  <c:v>21.9</c:v>
                </c:pt>
                <c:pt idx="306">
                  <c:v>22.3</c:v>
                </c:pt>
                <c:pt idx="307">
                  <c:v>22.6</c:v>
                </c:pt>
                <c:pt idx="308">
                  <c:v>22.7</c:v>
                </c:pt>
                <c:pt idx="309">
                  <c:v>23.7</c:v>
                </c:pt>
                <c:pt idx="310">
                  <c:v>24.3</c:v>
                </c:pt>
                <c:pt idx="311">
                  <c:v>24.6</c:v>
                </c:pt>
                <c:pt idx="312">
                  <c:v>24.5</c:v>
                </c:pt>
                <c:pt idx="313">
                  <c:v>24.5</c:v>
                </c:pt>
                <c:pt idx="314">
                  <c:v>24.2</c:v>
                </c:pt>
                <c:pt idx="315">
                  <c:v>24.4</c:v>
                </c:pt>
                <c:pt idx="316">
                  <c:v>24.8</c:v>
                </c:pt>
                <c:pt idx="317">
                  <c:v>25.2</c:v>
                </c:pt>
                <c:pt idx="318">
                  <c:v>25.6</c:v>
                </c:pt>
                <c:pt idx="319">
                  <c:v>25.9</c:v>
                </c:pt>
                <c:pt idx="320">
                  <c:v>25.8</c:v>
                </c:pt>
                <c:pt idx="321">
                  <c:v>26.7</c:v>
                </c:pt>
                <c:pt idx="322">
                  <c:v>27.1</c:v>
                </c:pt>
                <c:pt idx="323">
                  <c:v>27</c:v>
                </c:pt>
                <c:pt idx="324">
                  <c:v>26.6</c:v>
                </c:pt>
                <c:pt idx="325">
                  <c:v>26.1</c:v>
                </c:pt>
                <c:pt idx="326">
                  <c:v>25.6</c:v>
                </c:pt>
                <c:pt idx="327">
                  <c:v>25.6</c:v>
                </c:pt>
                <c:pt idx="328">
                  <c:v>25.6</c:v>
                </c:pt>
                <c:pt idx="329">
                  <c:v>25.8</c:v>
                </c:pt>
                <c:pt idx="330">
                  <c:v>26</c:v>
                </c:pt>
                <c:pt idx="331">
                  <c:v>25.9</c:v>
                </c:pt>
                <c:pt idx="332">
                  <c:v>25.4</c:v>
                </c:pt>
                <c:pt idx="333">
                  <c:v>26</c:v>
                </c:pt>
                <c:pt idx="334">
                  <c:v>26</c:v>
                </c:pt>
                <c:pt idx="335">
                  <c:v>25.8</c:v>
                </c:pt>
                <c:pt idx="336">
                  <c:v>25.1</c:v>
                </c:pt>
                <c:pt idx="337">
                  <c:v>24.5</c:v>
                </c:pt>
                <c:pt idx="338">
                  <c:v>23.8</c:v>
                </c:pt>
                <c:pt idx="339">
                  <c:v>23.7</c:v>
                </c:pt>
                <c:pt idx="340">
                  <c:v>23.6</c:v>
                </c:pt>
                <c:pt idx="341">
                  <c:v>23.7</c:v>
                </c:pt>
                <c:pt idx="342">
                  <c:v>23.9</c:v>
                </c:pt>
                <c:pt idx="343">
                  <c:v>23.8</c:v>
                </c:pt>
                <c:pt idx="344">
                  <c:v>23.5</c:v>
                </c:pt>
                <c:pt idx="345">
                  <c:v>23.9</c:v>
                </c:pt>
                <c:pt idx="346">
                  <c:v>23.9</c:v>
                </c:pt>
                <c:pt idx="347">
                  <c:v>23.6</c:v>
                </c:pt>
                <c:pt idx="348">
                  <c:v>23</c:v>
                </c:pt>
                <c:pt idx="349">
                  <c:v>22.4</c:v>
                </c:pt>
                <c:pt idx="350">
                  <c:v>21.8</c:v>
                </c:pt>
                <c:pt idx="351">
                  <c:v>21.3</c:v>
                </c:pt>
                <c:pt idx="352">
                  <c:v>21.2</c:v>
                </c:pt>
                <c:pt idx="353">
                  <c:v>21.1</c:v>
                </c:pt>
                <c:pt idx="354">
                  <c:v>21.2</c:v>
                </c:pt>
                <c:pt idx="355">
                  <c:v>20.9</c:v>
                </c:pt>
                <c:pt idx="356">
                  <c:v>20.6</c:v>
                </c:pt>
                <c:pt idx="357">
                  <c:v>21</c:v>
                </c:pt>
                <c:pt idx="358">
                  <c:v>21.1</c:v>
                </c:pt>
                <c:pt idx="359">
                  <c:v>20.9</c:v>
                </c:pt>
                <c:pt idx="360">
                  <c:v>20.6</c:v>
                </c:pt>
                <c:pt idx="361">
                  <c:v>20</c:v>
                </c:pt>
                <c:pt idx="362">
                  <c:v>19.399999999999999</c:v>
                </c:pt>
                <c:pt idx="363">
                  <c:v>19</c:v>
                </c:pt>
                <c:pt idx="364">
                  <c:v>18.899999999999999</c:v>
                </c:pt>
                <c:pt idx="365">
                  <c:v>18.899999999999999</c:v>
                </c:pt>
                <c:pt idx="366">
                  <c:v>18.8</c:v>
                </c:pt>
                <c:pt idx="367">
                  <c:v>18.8</c:v>
                </c:pt>
                <c:pt idx="368">
                  <c:v>18.399999999999999</c:v>
                </c:pt>
                <c:pt idx="369">
                  <c:v>18.8</c:v>
                </c:pt>
                <c:pt idx="370">
                  <c:v>18.899999999999999</c:v>
                </c:pt>
                <c:pt idx="371">
                  <c:v>18.600000000000001</c:v>
                </c:pt>
                <c:pt idx="372">
                  <c:v>17.8</c:v>
                </c:pt>
                <c:pt idx="373">
                  <c:v>17.2</c:v>
                </c:pt>
                <c:pt idx="374">
                  <c:v>16.7</c:v>
                </c:pt>
                <c:pt idx="375">
                  <c:v>16.5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4EF-464B-A581-7D6BEFEA0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33723840"/>
        <c:axId val="-1833721520"/>
      </c:scatterChart>
      <c:valAx>
        <c:axId val="-1833723840"/>
        <c:scaling>
          <c:orientation val="minMax"/>
          <c:max val="2018"/>
          <c:min val="2006"/>
        </c:scaling>
        <c:delete val="0"/>
        <c:axPos val="b"/>
        <c:numFmt formatCode="General" sourceLinked="1"/>
        <c:majorTickMark val="out"/>
        <c:minorTickMark val="none"/>
        <c:tickLblPos val="nextTo"/>
        <c:crossAx val="-1833721520"/>
        <c:crosses val="autoZero"/>
        <c:crossBetween val="midCat"/>
      </c:valAx>
      <c:valAx>
        <c:axId val="-18337215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83372384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s-E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Series Temporales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363D-74D1-BB4C-9CB9-E8E0D0A3FAF2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7B551-D3CE-6342-BC8C-C1D29F0DC52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5093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Series Temporales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67747-CA8F-F549-90FD-054E7A641EF5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E589-1C3B-FD45-AC51-4F2F120230B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272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28678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198497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33364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198856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181863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99686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41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CDE589-1C3B-FD45-AC51-4F2F120230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29641-22A6-B241-B6D8-A918227A2B5C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6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AFB6-18F6-7F44-A2E3-E71F296D9880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3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6597-81DF-484A-B72D-B92C936FCF60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0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7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BD4ED-FCEE-4F41-A3E9-F035601C0BC6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2646-9F35-4F49-B056-D8D1009C4D21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97426-D505-C94E-BB4E-9A64B805032F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71218-2680-3649-AAC6-D5F99A3E391F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7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653D-1A9F-A241-8E10-F01EC3742C6B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BCD8-B22E-C04F-931E-37FD7DA5FE19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0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FAEC-B704-024D-B26C-83C9EE2550C5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743E-7E66-3E4E-856B-B39B3C9DB8BD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Series temporales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8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344D2-1F2E-744A-A132-B6015C0464C4}" type="datetime1">
              <a:rPr lang="es-ES_tradnl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Series temporales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2756F-2667-5B43-B880-9A293D614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3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scientificamerican.com/sa-visual/why-are-so-many-babies-born-around-8-00-a-m/" TargetMode="Externa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nomaly.io/seasonal-trend-decomposition-in-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69860" y="710039"/>
            <a:ext cx="8229600" cy="164195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Curso de verano: Métodos de investigación en Demografía Histórica para el tratamiento de datos censales y parroquiales.</a:t>
            </a:r>
          </a:p>
          <a:p>
            <a:pPr algn="ctr"/>
            <a:endParaRPr lang="es-ES" sz="1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s-ES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Noviembre 2021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369" y="4965383"/>
            <a:ext cx="1362075" cy="561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15" y="3944078"/>
            <a:ext cx="2592989" cy="1616178"/>
          </a:xfrm>
          <a:prstGeom prst="rect">
            <a:avLst/>
          </a:prstGeom>
        </p:spPr>
      </p:pic>
      <p:sp>
        <p:nvSpPr>
          <p:cNvPr id="9" name="CuadroTexto 4"/>
          <p:cNvSpPr txBox="1"/>
          <p:nvPr/>
        </p:nvSpPr>
        <p:spPr>
          <a:xfrm>
            <a:off x="1716315" y="6055945"/>
            <a:ext cx="62827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1"/>
                </a:solidFill>
              </a:rPr>
              <a:t>Preparación: J. </a:t>
            </a:r>
            <a:r>
              <a:rPr lang="es-ES" dirty="0" err="1" smtClean="0">
                <a:solidFill>
                  <a:schemeClr val="bg1"/>
                </a:solidFill>
              </a:rPr>
              <a:t>Sebastian</a:t>
            </a:r>
            <a:r>
              <a:rPr lang="es-ES" dirty="0" smtClean="0">
                <a:solidFill>
                  <a:schemeClr val="bg1"/>
                </a:solidFill>
              </a:rPr>
              <a:t> Ruiz-Santacruz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6"/>
          <p:cNvCxnSpPr/>
          <p:nvPr/>
        </p:nvCxnSpPr>
        <p:spPr>
          <a:xfrm>
            <a:off x="1716314" y="6433853"/>
            <a:ext cx="4032000" cy="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4"/>
          <p:cNvSpPr txBox="1"/>
          <p:nvPr/>
        </p:nvSpPr>
        <p:spPr>
          <a:xfrm>
            <a:off x="1716315" y="5674120"/>
            <a:ext cx="420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Módulo III: Series temporales</a:t>
            </a:r>
          </a:p>
        </p:txBody>
      </p:sp>
      <p:cxnSp>
        <p:nvCxnSpPr>
          <p:cNvPr id="13" name="Straight Connector 6"/>
          <p:cNvCxnSpPr/>
          <p:nvPr/>
        </p:nvCxnSpPr>
        <p:spPr>
          <a:xfrm>
            <a:off x="1716314" y="5642759"/>
            <a:ext cx="4032000" cy="0"/>
          </a:xfrm>
          <a:prstGeom prst="line">
            <a:avLst/>
          </a:prstGeom>
          <a:ln w="127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8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accent2"/>
                </a:solidFill>
              </a:rPr>
              <a:t>La relación puede ser de tipo multiplicativa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dirty="0"/>
              <a:t>En vez de </a:t>
            </a:r>
            <a:r>
              <a:rPr lang="es-ES_tradnl" b="1" dirty="0"/>
              <a:t>aditiva</a:t>
            </a:r>
            <a:r>
              <a:rPr lang="es-ES_tradnl" dirty="0"/>
              <a:t>, la relación puede ser de tipo </a:t>
            </a:r>
            <a:r>
              <a:rPr lang="es-ES_tradnl" b="1" dirty="0"/>
              <a:t>multiplicativa: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3000" dirty="0" err="1"/>
              <a:t>Y</a:t>
            </a:r>
            <a:r>
              <a:rPr lang="es-ES_tradnl" sz="3000" baseline="-25000" dirty="0" err="1"/>
              <a:t>t</a:t>
            </a:r>
            <a:r>
              <a:rPr lang="es-ES_tradnl" sz="3000" dirty="0"/>
              <a:t> = </a:t>
            </a:r>
            <a:r>
              <a:rPr lang="es-ES_tradnl" sz="3000" dirty="0" err="1"/>
              <a:t>T</a:t>
            </a:r>
            <a:r>
              <a:rPr lang="es-ES_tradnl" sz="3000" baseline="-25000" dirty="0" err="1"/>
              <a:t>t</a:t>
            </a:r>
            <a:r>
              <a:rPr lang="es-ES_tradnl" sz="3000" dirty="0"/>
              <a:t> </a:t>
            </a:r>
            <a:r>
              <a:rPr lang="es-ES_tradnl" sz="3000" dirty="0"/>
              <a:t>*</a:t>
            </a:r>
            <a:r>
              <a:rPr lang="es-ES_tradnl" sz="3000" dirty="0" smtClean="0"/>
              <a:t> </a:t>
            </a:r>
            <a:r>
              <a:rPr lang="es-ES_tradnl" sz="3000" dirty="0" err="1"/>
              <a:t>C</a:t>
            </a:r>
            <a:r>
              <a:rPr lang="es-ES_tradnl" sz="3000" baseline="-25000" dirty="0" err="1"/>
              <a:t>t</a:t>
            </a:r>
            <a:r>
              <a:rPr lang="es-ES_tradnl" sz="3000" dirty="0"/>
              <a:t> * </a:t>
            </a:r>
            <a:r>
              <a:rPr lang="es-ES_tradnl" sz="3000" dirty="0" err="1"/>
              <a:t>S</a:t>
            </a:r>
            <a:r>
              <a:rPr lang="es-ES_tradnl" sz="3000" baseline="-25000" dirty="0" err="1"/>
              <a:t>t</a:t>
            </a:r>
            <a:r>
              <a:rPr lang="es-ES_tradnl" sz="3000" dirty="0"/>
              <a:t> * </a:t>
            </a:r>
            <a:r>
              <a:rPr lang="es-ES_tradnl" sz="3000" dirty="0" err="1"/>
              <a:t>R</a:t>
            </a:r>
            <a:r>
              <a:rPr lang="es-ES_tradnl" sz="3000" baseline="-25000" dirty="0" err="1"/>
              <a:t>t</a:t>
            </a:r>
            <a:endParaRPr lang="es-ES_tradnl" sz="3000" baseline="-250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dirty="0"/>
              <a:t>La solución habitual es utilizar los logaritmos para convertirla en aditiva</a:t>
            </a:r>
            <a:r>
              <a:rPr lang="es-ES_tradnl" b="1" dirty="0"/>
              <a:t>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baseline="-25000" dirty="0"/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800" dirty="0" err="1"/>
              <a:t>Ln</a:t>
            </a:r>
            <a:r>
              <a:rPr lang="es-ES_tradnl" sz="2800" dirty="0"/>
              <a:t>(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dirty="0"/>
              <a:t>) = </a:t>
            </a:r>
            <a:r>
              <a:rPr lang="es-ES_tradnl" sz="2800" dirty="0" err="1"/>
              <a:t>Ln</a:t>
            </a:r>
            <a:r>
              <a:rPr lang="es-ES_tradnl" sz="2800" dirty="0"/>
              <a:t>(</a:t>
            </a:r>
            <a:r>
              <a:rPr lang="es-ES_tradnl" sz="2800" dirty="0" err="1"/>
              <a:t>T</a:t>
            </a:r>
            <a:r>
              <a:rPr lang="es-ES_tradnl" sz="2800" baseline="-25000" dirty="0" err="1"/>
              <a:t>t</a:t>
            </a:r>
            <a:r>
              <a:rPr lang="es-ES_tradnl" sz="2800" dirty="0"/>
              <a:t>) + </a:t>
            </a:r>
            <a:r>
              <a:rPr lang="es-ES_tradnl" sz="2800" dirty="0" err="1"/>
              <a:t>Ln</a:t>
            </a:r>
            <a:r>
              <a:rPr lang="es-ES_tradnl" sz="2800" dirty="0"/>
              <a:t>(</a:t>
            </a:r>
            <a:r>
              <a:rPr lang="es-ES_tradnl" sz="2800" dirty="0" err="1"/>
              <a:t>C</a:t>
            </a:r>
            <a:r>
              <a:rPr lang="es-ES_tradnl" sz="2800" baseline="-25000" dirty="0" err="1"/>
              <a:t>t</a:t>
            </a:r>
            <a:r>
              <a:rPr lang="es-ES_tradnl" sz="2800" dirty="0"/>
              <a:t>) + </a:t>
            </a:r>
            <a:r>
              <a:rPr lang="es-ES_tradnl" sz="2800" dirty="0" err="1"/>
              <a:t>Ln</a:t>
            </a:r>
            <a:r>
              <a:rPr lang="es-ES_tradnl" sz="2800" dirty="0"/>
              <a:t>(</a:t>
            </a:r>
            <a:r>
              <a:rPr lang="es-ES_tradnl" sz="2800" dirty="0" err="1"/>
              <a:t>S</a:t>
            </a:r>
            <a:r>
              <a:rPr lang="es-ES_tradnl" sz="2800" baseline="-25000" dirty="0" err="1"/>
              <a:t>t</a:t>
            </a:r>
            <a:r>
              <a:rPr lang="es-ES_tradnl" sz="2800" dirty="0"/>
              <a:t>) + </a:t>
            </a:r>
            <a:r>
              <a:rPr lang="es-ES_tradnl" sz="2800" dirty="0" err="1"/>
              <a:t>Ln</a:t>
            </a:r>
            <a:r>
              <a:rPr lang="es-ES_tradnl" sz="2800" dirty="0"/>
              <a:t>(</a:t>
            </a:r>
            <a:r>
              <a:rPr lang="es-ES_tradnl" sz="2800" dirty="0" err="1"/>
              <a:t>R</a:t>
            </a:r>
            <a:r>
              <a:rPr lang="es-ES_tradnl" sz="2800" baseline="-25000" dirty="0" err="1"/>
              <a:t>t</a:t>
            </a:r>
            <a:r>
              <a:rPr lang="es-ES_tradnl" sz="2800" dirty="0"/>
              <a:t>)</a:t>
            </a:r>
            <a:endParaRPr lang="es-ES_tradnl" sz="2800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Series </a:t>
            </a:r>
            <a:r>
              <a:rPr lang="en-US" dirty="0" err="1">
                <a:solidFill>
                  <a:schemeClr val="accent2"/>
                </a:solidFill>
              </a:rPr>
              <a:t>temporales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929175"/>
            <a:ext cx="7086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accent2"/>
                </a:solidFill>
              </a:rPr>
              <a:t>1. Determinar la tendencia por suavización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dirty="0"/>
              <a:t>La suavización tiene como propósito eliminar el ciclo (si lo hay), el factor estacional y el componente aleatorio o de corto plazo. Es decir obtener la </a:t>
            </a:r>
            <a:r>
              <a:rPr lang="es-ES" b="1" dirty="0"/>
              <a:t>tendencia</a:t>
            </a:r>
            <a:r>
              <a:rPr lang="es-ES" dirty="0"/>
              <a:t> de evolución a medio o largo plazo: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baseline="30000" dirty="0"/>
              <a:t>*</a:t>
            </a:r>
            <a:r>
              <a:rPr lang="es-ES_tradnl" dirty="0"/>
              <a:t> = </a:t>
            </a:r>
            <a:r>
              <a:rPr lang="es-ES_tradnl" dirty="0" err="1"/>
              <a:t>T</a:t>
            </a:r>
            <a:r>
              <a:rPr lang="es-ES_tradnl" baseline="-25000" dirty="0" err="1"/>
              <a:t>t</a:t>
            </a:r>
            <a:endParaRPr lang="es-E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s-E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s-ES" dirty="0"/>
              <a:t>Existen muchos métodos de suavización. Nosotros utilizaremos: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Las </a:t>
            </a:r>
            <a:r>
              <a:rPr lang="es-ES" b="1" dirty="0"/>
              <a:t>medias</a:t>
            </a:r>
            <a:r>
              <a:rPr lang="es-ES" dirty="0"/>
              <a:t> móviles (el más antiguo y más utilizado de una forma u otra)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Métodos basados en </a:t>
            </a:r>
            <a:r>
              <a:rPr lang="es-ES" b="1" dirty="0"/>
              <a:t>medianas</a:t>
            </a:r>
            <a:r>
              <a:rPr lang="es-ES" dirty="0"/>
              <a:t> móviles (Análisis exploratorio de datos)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Métodos de regresión con ajuste de funciones matemáticas (veremos como ejemplo la línea de tendencia de Excel)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" dirty="0"/>
              <a:t>Método de regresión local polinómico (LOESS)</a:t>
            </a:r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accent2"/>
                </a:solidFill>
              </a:rPr>
              <a:t>Series temporales: suavización</a:t>
            </a:r>
          </a:p>
        </p:txBody>
      </p:sp>
    </p:spTree>
    <p:extLst>
      <p:ext uri="{BB962C8B-B14F-4D97-AF65-F5344CB8AC3E}">
        <p14:creationId xmlns:p14="http://schemas.microsoft.com/office/powerpoint/2010/main" val="18893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accent2"/>
                </a:solidFill>
              </a:rPr>
              <a:t>1.1 Suavización por medias móviles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Elegir la longitud. Normalmente un número impar. El resultado se centra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s-ES_tradnl" dirty="0"/>
              <a:t> Para hacer gráficos, es bueno llenar los huecos a principios y final con =NOD()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accent2"/>
                </a:solidFill>
              </a:rPr>
              <a:t>Series temporales: suavización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375508" y="2938585"/>
          <a:ext cx="6096000" cy="7620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Años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Serie original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Media 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596.7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619.0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674.3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693.3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688.0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 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634.6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656.2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1261208" y="4970585"/>
          <a:ext cx="6210300" cy="76200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Años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Serie original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 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596.7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619.0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674.3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693.3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688.0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 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634.6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656.2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#N/A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17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Pero si se quiere </a:t>
            </a:r>
            <a:r>
              <a:rPr lang="es-ES_tradnl" dirty="0" err="1"/>
              <a:t>desestacionalizar</a:t>
            </a:r>
            <a:r>
              <a:rPr lang="es-ES_tradnl" dirty="0"/>
              <a:t>, y el número es par, por ejemplo efecto estacional del mes (12 términos), se añade un término más (se repite el mismo mes al principio y al final), dividiendo por 2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En este ejemplo los valores de febrero 1980 a diciembre 1980 se suman y dividen por 12, y se añade la suma de enero 1980 y enero 1981 dividida por 24. El valor final se asigna a julio 1980</a:t>
            </a:r>
          </a:p>
          <a:p>
            <a:endParaRPr lang="es-ES_tradnl" dirty="0"/>
          </a:p>
          <a:p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suavización</a:t>
            </a:r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899137" y="3407508"/>
          <a:ext cx="8128002" cy="556290"/>
        </p:xfrm>
        <a:graphic>
          <a:graphicData uri="http://schemas.openxmlformats.org/drawingml/2006/table">
            <a:tbl>
              <a:tblPr/>
              <a:tblGrid>
                <a:gridCol w="618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180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4724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Enero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Febrero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Marzo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Abril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Mayo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Junio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Julio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Agosto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Septiembre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Octubre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Noviembre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Diciembre 1980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Enero 1981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52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52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3.41666667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1.1 La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uavización por medias móviles es muy útil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para </a:t>
            </a:r>
            <a:r>
              <a:rPr kumimoji="0" lang="es-ES_tradnl" sz="4400" b="1" i="0" u="none" strike="noStrike" kern="1200" cap="none" spc="0" normalizeH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desestacionalizar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El principal defecto de la </a:t>
            </a:r>
            <a:r>
              <a:rPr lang="es-ES_tradnl" b="1" dirty="0"/>
              <a:t>medias</a:t>
            </a:r>
            <a:r>
              <a:rPr lang="es-ES_tradnl" dirty="0"/>
              <a:t> móviles, es que los valores extremos pueden desestabilizar la serie suavizada</a:t>
            </a:r>
          </a:p>
          <a:p>
            <a:r>
              <a:rPr lang="es-ES_tradnl" dirty="0"/>
              <a:t>Por esto se utilizan a veces </a:t>
            </a:r>
            <a:r>
              <a:rPr lang="es-ES_tradnl" b="1" dirty="0"/>
              <a:t>medianas</a:t>
            </a:r>
            <a:r>
              <a:rPr lang="es-ES_tradnl" dirty="0"/>
              <a:t> móviles que no tienen este defecto. La medianas móviles es la base de las técnicas no paramétricas de Análisis Exploratorio de Datos de John </a:t>
            </a:r>
            <a:r>
              <a:rPr lang="es-ES_tradnl" dirty="0" err="1"/>
              <a:t>Tukey</a:t>
            </a:r>
            <a:r>
              <a:rPr lang="es-ES_tradnl" dirty="0"/>
              <a:t> y sus alumnos</a:t>
            </a:r>
            <a:endParaRPr lang="es-ES_tradnl" b="1" dirty="0"/>
          </a:p>
          <a:p>
            <a:r>
              <a:rPr lang="es-ES_tradnl" dirty="0"/>
              <a:t>Utilizaremos el algoritmo 4253H.Twice de </a:t>
            </a:r>
            <a:r>
              <a:rPr lang="es-ES_tradnl" dirty="0" err="1"/>
              <a:t>Velleman</a:t>
            </a:r>
            <a:r>
              <a:rPr lang="es-ES_tradnl" dirty="0"/>
              <a:t> (1980). Consiste en aplicar primero una mediana móvil de 4 términos, luego de 2, luego de 5, de 3, luego dar menos peso a los extremos, luego aplicar el mismo procedimiento al residuo… Un proceso iterativo que da mejores resultados que las medias móviles</a:t>
            </a:r>
          </a:p>
          <a:p>
            <a:r>
              <a:rPr lang="es-ES_tradnl" dirty="0"/>
              <a:t>El inconveniente es que no sirve este procedimiento para </a:t>
            </a:r>
            <a:r>
              <a:rPr lang="es-ES_tradnl" dirty="0" err="1"/>
              <a:t>desestacionalizar</a:t>
            </a:r>
            <a:endParaRPr lang="es-ES_tradnl" dirty="0"/>
          </a:p>
          <a:p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schemeClr val="accent2"/>
                </a:solidFill>
              </a:rPr>
              <a:t>Series temporales: suavización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1.2 Suavización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por medianas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móviles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uso de la función “añadir una línea de tendencia” en un gráfico de Excel permite recuperar la tendencia a partir del ajuste por regresión de una función.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suavización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1.3 Suavización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por ajuste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de función en Excel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29" y="3208180"/>
            <a:ext cx="2844800" cy="23495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05" y="2719240"/>
            <a:ext cx="3500230" cy="3637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 un modelo de regresión local, es decir no es igual para todos los puntos de la serie como en el caso anterior. Mezcla medias móviles, función polinómica y uso de pesos. Es el algoritmo más utilizado en estadística (paquete R).</a:t>
            </a:r>
          </a:p>
          <a:p>
            <a:r>
              <a:rPr lang="es-ES" dirty="0"/>
              <a:t>Permite trabajar cuando hay varios datos por cada año o periodo</a:t>
            </a:r>
          </a:p>
          <a:p>
            <a:r>
              <a:rPr lang="es-ES" dirty="0"/>
              <a:t>Permite </a:t>
            </a:r>
            <a:r>
              <a:rPr lang="es-ES" dirty="0" err="1"/>
              <a:t>retropolaciones</a:t>
            </a:r>
            <a:r>
              <a:rPr lang="es-ES" dirty="0"/>
              <a:t> o proyecciones</a:t>
            </a:r>
          </a:p>
          <a:p>
            <a:r>
              <a:rPr lang="es-ES" dirty="0"/>
              <a:t>Permite añadir intervalos de confianza de la tendencia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suavización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1.4 Suavización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por LOESS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43087"/>
            <a:ext cx="5398213" cy="4333875"/>
          </a:xfrm>
        </p:spPr>
        <p:txBody>
          <a:bodyPr>
            <a:normAutofit/>
          </a:bodyPr>
          <a:lstStyle/>
          <a:p>
            <a:r>
              <a:rPr lang="es-ES_tradnl" dirty="0"/>
              <a:t>Evolución de la relación peso – talla</a:t>
            </a:r>
          </a:p>
          <a:p>
            <a:pPr lvl="1"/>
            <a:r>
              <a:rPr lang="es-ES_tradnl" dirty="0"/>
              <a:t>Curva de modelos (pm) contra curva media de la población de EE.UU. (</a:t>
            </a:r>
            <a:r>
              <a:rPr lang="es-ES_tradnl" dirty="0" err="1"/>
              <a:t>us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La franja marca la dispersión a 95% de la característica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>
                <a:solidFill>
                  <a:schemeClr val="accent2"/>
                </a:solidFill>
              </a:rPr>
              <a:t>Series temporales: suavización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Suavización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por LOESS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157" y="1880966"/>
            <a:ext cx="5224938" cy="425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_tradnl" dirty="0"/>
              <a:t>El componente estacional se puede también </a:t>
            </a:r>
            <a:r>
              <a:rPr lang="es-ES_tradnl" b="1" dirty="0"/>
              <a:t>aislar</a:t>
            </a:r>
            <a:r>
              <a:rPr lang="es-ES_tradnl" dirty="0"/>
              <a:t> para su estudio. En este caso hay que eliminar la tendencia y el componente residual:</a:t>
            </a:r>
          </a:p>
          <a:p>
            <a:pPr marL="457200" lvl="1" indent="0">
              <a:buNone/>
            </a:pPr>
            <a:r>
              <a:rPr lang="es-ES_tradnl" sz="3200" dirty="0" err="1"/>
              <a:t>Y</a:t>
            </a:r>
            <a:r>
              <a:rPr lang="es-ES_tradnl" sz="3200" baseline="-25000" dirty="0" err="1"/>
              <a:t>t</a:t>
            </a:r>
            <a:r>
              <a:rPr lang="es-ES_tradnl" sz="3200" baseline="30000" dirty="0"/>
              <a:t>*</a:t>
            </a:r>
            <a:r>
              <a:rPr lang="es-ES_tradnl" sz="3200" dirty="0"/>
              <a:t> = </a:t>
            </a:r>
            <a:r>
              <a:rPr lang="es-ES_tradnl" sz="3200" dirty="0" err="1"/>
              <a:t>S</a:t>
            </a:r>
            <a:r>
              <a:rPr lang="es-ES_tradnl" sz="3200" baseline="-25000" dirty="0" err="1"/>
              <a:t>t</a:t>
            </a:r>
            <a:endParaRPr lang="es-ES_tradnl" sz="3200" baseline="-25000" dirty="0"/>
          </a:p>
          <a:p>
            <a:pPr lvl="0"/>
            <a:endParaRPr lang="es-ES_tradnl" dirty="0"/>
          </a:p>
          <a:p>
            <a:r>
              <a:rPr lang="es-ES_tradnl" dirty="0"/>
              <a:t>Otro procedimiento útil es </a:t>
            </a:r>
            <a:r>
              <a:rPr lang="es-ES_tradnl" b="1" dirty="0"/>
              <a:t>eliminar</a:t>
            </a:r>
            <a:r>
              <a:rPr lang="es-ES_tradnl" dirty="0"/>
              <a:t> el componente estacional:</a:t>
            </a:r>
          </a:p>
          <a:p>
            <a:pPr marL="457200" lvl="1" indent="0">
              <a:buNone/>
            </a:pPr>
            <a:r>
              <a:rPr lang="es-ES_tradnl" sz="3200" dirty="0" err="1"/>
              <a:t>Y</a:t>
            </a:r>
            <a:r>
              <a:rPr lang="es-ES_tradnl" sz="3200" baseline="-25000" dirty="0" err="1"/>
              <a:t>t</a:t>
            </a:r>
            <a:r>
              <a:rPr lang="es-ES_tradnl" sz="3200" baseline="30000" dirty="0"/>
              <a:t>*</a:t>
            </a:r>
            <a:r>
              <a:rPr lang="es-ES_tradnl" sz="3200" dirty="0"/>
              <a:t> = </a:t>
            </a:r>
            <a:r>
              <a:rPr lang="es-ES_tradnl" sz="3200" dirty="0" err="1"/>
              <a:t>T</a:t>
            </a:r>
            <a:r>
              <a:rPr lang="es-ES_tradnl" sz="3200" baseline="-25000" dirty="0" err="1"/>
              <a:t>t</a:t>
            </a:r>
            <a:r>
              <a:rPr lang="es-ES_tradnl" sz="3200" baseline="-25000" dirty="0"/>
              <a:t> </a:t>
            </a:r>
            <a:r>
              <a:rPr lang="es-ES_tradnl" sz="3200" dirty="0"/>
              <a:t>+ </a:t>
            </a:r>
            <a:r>
              <a:rPr lang="es-ES_tradnl" sz="3200" dirty="0" err="1"/>
              <a:t>C</a:t>
            </a:r>
            <a:r>
              <a:rPr lang="es-ES_tradnl" sz="3200" baseline="-25000" dirty="0" err="1"/>
              <a:t>t</a:t>
            </a:r>
            <a:r>
              <a:rPr lang="es-ES_tradnl" sz="3200" dirty="0"/>
              <a:t> + </a:t>
            </a:r>
            <a:r>
              <a:rPr lang="es-ES_tradnl" sz="3200" dirty="0" err="1"/>
              <a:t>R</a:t>
            </a:r>
            <a:r>
              <a:rPr lang="es-ES_tradnl" sz="3200" baseline="-25000" dirty="0" err="1"/>
              <a:t>t</a:t>
            </a:r>
            <a:endParaRPr lang="es-ES" sz="3200" baseline="-25000" dirty="0"/>
          </a:p>
          <a:p>
            <a:r>
              <a:rPr lang="es-ES_tradnl" dirty="0" smtClean="0"/>
              <a:t>STATA y E-</a:t>
            </a:r>
            <a:r>
              <a:rPr lang="es-ES_tradnl" dirty="0" err="1" smtClean="0"/>
              <a:t>Views</a:t>
            </a:r>
            <a:r>
              <a:rPr lang="es-ES_tradnl" dirty="0" smtClean="0"/>
              <a:t>.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 Componente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estacional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 Estacionalidad de los partos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en los EE.UU.: partos a lo largo del día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6" y="1901825"/>
            <a:ext cx="4790215" cy="4275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04" y="2504418"/>
            <a:ext cx="3028854" cy="3278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546" y="2506663"/>
            <a:ext cx="3741103" cy="32762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611" y="6356350"/>
            <a:ext cx="122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8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accent2"/>
                </a:solidFill>
              </a:rPr>
              <a:t>Contenidos del modulo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dirty="0"/>
              <a:t>Introducción al estudio estadístico de series temporales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dirty="0"/>
              <a:t>Métodos de </a:t>
            </a:r>
            <a:r>
              <a:rPr lang="es-ES_tradnl" b="1" dirty="0"/>
              <a:t>suavización</a:t>
            </a:r>
            <a:r>
              <a:rPr lang="es-ES_tradnl" dirty="0"/>
              <a:t> (de series, temporales o no): búsqueda de la </a:t>
            </a:r>
            <a:r>
              <a:rPr lang="es-ES_tradnl" b="1" dirty="0"/>
              <a:t>tendencia</a:t>
            </a:r>
            <a:r>
              <a:rPr lang="es-ES_tradnl" dirty="0"/>
              <a:t> de evolución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dirty="0"/>
              <a:t>La estacionalidad y los métodos de corrección (de </a:t>
            </a:r>
            <a:r>
              <a:rPr lang="es-ES_tradnl" b="1" dirty="0" err="1"/>
              <a:t>desestacionalización</a:t>
            </a:r>
            <a:r>
              <a:rPr lang="es-ES_tradnl" dirty="0"/>
              <a:t>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dirty="0"/>
              <a:t>Relación entre dos series temporales y </a:t>
            </a:r>
            <a:r>
              <a:rPr lang="es-ES_tradnl" b="1" dirty="0"/>
              <a:t>lag </a:t>
            </a:r>
            <a:r>
              <a:rPr lang="es-ES_tradnl" dirty="0"/>
              <a:t>(retraso)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Series </a:t>
            </a:r>
            <a:r>
              <a:rPr lang="en-US" dirty="0" err="1">
                <a:solidFill>
                  <a:schemeClr val="accent2"/>
                </a:solidFill>
              </a:rPr>
              <a:t>temporales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5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 Estacionalidad de los partos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en los EE.UU.: partos a lo largo de la semana y del año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" y="2046368"/>
            <a:ext cx="5919926" cy="4130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553" y="2022475"/>
            <a:ext cx="6138661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1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 tasa de desempleo en España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(datos </a:t>
            </a:r>
            <a:r>
              <a:rPr kumimoji="0" lang="es-ES_tradnl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Eurostat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13210"/>
              </p:ext>
            </p:extLst>
          </p:nvPr>
        </p:nvGraphicFramePr>
        <p:xfrm>
          <a:off x="1561670" y="2022475"/>
          <a:ext cx="8202773" cy="4493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94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El procedimiento habitual es suponer que el componente estacional es </a:t>
            </a:r>
            <a:r>
              <a:rPr lang="es-ES" b="1" dirty="0"/>
              <a:t>constante</a:t>
            </a:r>
            <a:r>
              <a:rPr lang="es-ES" dirty="0"/>
              <a:t> en el tiempo</a:t>
            </a:r>
          </a:p>
          <a:p>
            <a:pPr lvl="1">
              <a:buFont typeface="Arial" charset="0"/>
              <a:buChar char="•"/>
            </a:pPr>
            <a:r>
              <a:rPr lang="es-ES" dirty="0"/>
              <a:t>Primero se elimina la tendencia (y el componente cíclico al mismo tiempo, si lo hay):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baseline="30000" dirty="0"/>
              <a:t>*</a:t>
            </a:r>
            <a:r>
              <a:rPr lang="es-ES_tradnl" dirty="0"/>
              <a:t> = </a:t>
            </a:r>
            <a:r>
              <a:rPr lang="es-ES_tradnl" dirty="0" err="1"/>
              <a:t>S</a:t>
            </a:r>
            <a:r>
              <a:rPr lang="es-ES_tradnl" baseline="-25000" dirty="0" err="1"/>
              <a:t>t</a:t>
            </a:r>
            <a:r>
              <a:rPr lang="es-ES_tradnl" dirty="0"/>
              <a:t> + </a:t>
            </a:r>
            <a:r>
              <a:rPr lang="es-ES_tradnl" dirty="0" err="1"/>
              <a:t>R</a:t>
            </a:r>
            <a:r>
              <a:rPr lang="es-ES_tradnl" baseline="-25000" dirty="0" err="1"/>
              <a:t>t</a:t>
            </a:r>
            <a:endParaRPr lang="es-ES" dirty="0"/>
          </a:p>
          <a:p>
            <a:pPr lvl="1">
              <a:buFont typeface="Arial" charset="0"/>
              <a:buChar char="•"/>
            </a:pPr>
            <a:r>
              <a:rPr lang="es-ES" dirty="0"/>
              <a:t>Segundo se tiene que eliminar el residuo, lo que se consigue haciendo una media sobre la duración de la estacionalidad: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baseline="30000" dirty="0"/>
              <a:t>*</a:t>
            </a:r>
            <a:r>
              <a:rPr lang="es-ES_tradnl" dirty="0"/>
              <a:t> = </a:t>
            </a:r>
            <a:r>
              <a:rPr lang="es-ES_tradnl" dirty="0" err="1"/>
              <a:t>S</a:t>
            </a:r>
            <a:r>
              <a:rPr lang="es-ES_tradnl" baseline="-25000" dirty="0" err="1"/>
              <a:t>t</a:t>
            </a:r>
            <a:endParaRPr lang="es-ES" dirty="0"/>
          </a:p>
          <a:p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Aislar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el componente estacional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45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Primero se aísla el componente estacional por el procedimiento anterior</a:t>
            </a:r>
          </a:p>
          <a:p>
            <a:pPr>
              <a:buFont typeface="Arial" charset="0"/>
              <a:buChar char="•"/>
            </a:pPr>
            <a:r>
              <a:rPr lang="es-ES" dirty="0"/>
              <a:t>Luego se elimina por resta: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baseline="30000" dirty="0"/>
              <a:t>*</a:t>
            </a:r>
            <a:r>
              <a:rPr lang="es-ES_tradnl" dirty="0"/>
              <a:t> =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dirty="0"/>
              <a:t> </a:t>
            </a:r>
            <a:r>
              <a:rPr lang="mr-IN" dirty="0"/>
              <a:t>–</a:t>
            </a:r>
            <a:r>
              <a:rPr lang="es-ES_tradnl" dirty="0"/>
              <a:t> </a:t>
            </a:r>
            <a:r>
              <a:rPr lang="es-ES_tradnl" dirty="0" err="1"/>
              <a:t>S</a:t>
            </a:r>
            <a:r>
              <a:rPr lang="es-ES_tradnl" baseline="-25000" dirty="0" err="1"/>
              <a:t>t</a:t>
            </a:r>
            <a:r>
              <a:rPr lang="es-ES_tradnl" dirty="0"/>
              <a:t> = </a:t>
            </a:r>
            <a:r>
              <a:rPr lang="es-ES_tradnl" dirty="0" err="1"/>
              <a:t>T</a:t>
            </a:r>
            <a:r>
              <a:rPr lang="es-ES_tradnl" baseline="-25000" dirty="0" err="1"/>
              <a:t>t</a:t>
            </a:r>
            <a:r>
              <a:rPr lang="es-ES_tradnl" dirty="0"/>
              <a:t> </a:t>
            </a:r>
            <a:r>
              <a:rPr lang="es-ES" dirty="0"/>
              <a:t>+ </a:t>
            </a:r>
            <a:r>
              <a:rPr lang="es-ES" dirty="0" err="1"/>
              <a:t>C</a:t>
            </a:r>
            <a:r>
              <a:rPr lang="es-ES" baseline="-25000" dirty="0" err="1"/>
              <a:t>t</a:t>
            </a:r>
            <a:r>
              <a:rPr lang="es-ES" dirty="0"/>
              <a:t> +</a:t>
            </a:r>
            <a:r>
              <a:rPr lang="es-ES_tradnl" dirty="0"/>
              <a:t> </a:t>
            </a:r>
            <a:r>
              <a:rPr lang="es-ES_tradnl" dirty="0" err="1"/>
              <a:t>R</a:t>
            </a:r>
            <a:r>
              <a:rPr lang="es-ES_tradnl" baseline="-25000" dirty="0" err="1"/>
              <a:t>t</a:t>
            </a:r>
            <a:r>
              <a:rPr lang="es-ES_tradnl" dirty="0"/>
              <a:t> </a:t>
            </a:r>
          </a:p>
          <a:p>
            <a:pPr>
              <a:buFont typeface="Arial" charset="0"/>
              <a:buChar char="•"/>
            </a:pPr>
            <a:r>
              <a:rPr lang="es-ES_tradnl" dirty="0"/>
              <a:t>Lo que complica las cosas, tanto en aislar como en eliminar el componente estacional, es que muy a menudo este va </a:t>
            </a:r>
            <a:r>
              <a:rPr lang="es-ES_tradnl" b="1" dirty="0"/>
              <a:t>cambiando</a:t>
            </a:r>
            <a:r>
              <a:rPr lang="es-ES_tradnl" dirty="0"/>
              <a:t> en el tiempo, se modifica. Para poder estudiar y modelizar esto, se han creado potentes paquetes estadísticos especializados:</a:t>
            </a:r>
          </a:p>
          <a:p>
            <a:pPr lvl="1">
              <a:buFont typeface="Arial" charset="0"/>
              <a:buChar char="•"/>
            </a:pPr>
            <a:r>
              <a:rPr lang="es-ES" dirty="0"/>
              <a:t>X12ARIMA, X13ARIMA (US </a:t>
            </a:r>
            <a:r>
              <a:rPr lang="es-ES" dirty="0" err="1"/>
              <a:t>Census</a:t>
            </a:r>
            <a:r>
              <a:rPr lang="es-ES" dirty="0"/>
              <a:t> Bureau)</a:t>
            </a:r>
          </a:p>
          <a:p>
            <a:pPr lvl="1">
              <a:buFont typeface="Arial" charset="0"/>
              <a:buChar char="•"/>
            </a:pPr>
            <a:r>
              <a:rPr lang="es-ES" dirty="0"/>
              <a:t>TRAMO / SEATS (Banco de España): utilizado por </a:t>
            </a:r>
            <a:r>
              <a:rPr lang="es-ES" dirty="0" err="1"/>
              <a:t>Eurostat</a:t>
            </a:r>
            <a:endParaRPr lang="es-ES" dirty="0"/>
          </a:p>
          <a:p>
            <a:pPr lvl="1">
              <a:buFont typeface="Arial" charset="0"/>
              <a:buChar char="•"/>
            </a:pPr>
            <a:r>
              <a:rPr lang="es-ES" dirty="0"/>
              <a:t>STL (descendiente de LOESS, paquete de R). </a:t>
            </a:r>
            <a:r>
              <a:rPr lang="es-ES" dirty="0">
                <a:hlinkClick r:id="rId2"/>
              </a:rPr>
              <a:t>Ejemplo</a:t>
            </a:r>
            <a:endParaRPr lang="es-ES" dirty="0"/>
          </a:p>
          <a:p>
            <a:pPr lvl="1">
              <a:buFont typeface="Arial" charset="0"/>
              <a:buChar char="•"/>
            </a:pP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Eliminar </a:t>
            </a:r>
            <a:r>
              <a:rPr kumimoji="0" lang="es-ES_tradnl" sz="4400" b="1" i="0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 componente estacional</a:t>
            </a:r>
            <a:endParaRPr kumimoji="0" lang="es-ES_tradnl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263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s-ES" dirty="0"/>
              <a:t>El residuo se puede obtener eliminando los 3 otros componentes:</a:t>
            </a:r>
          </a:p>
          <a:p>
            <a:pPr marL="914400" lvl="2" indent="0">
              <a:buNone/>
            </a:pPr>
            <a:r>
              <a:rPr lang="es-ES" sz="2800" dirty="0"/>
              <a:t>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30000" dirty="0"/>
              <a:t>*</a:t>
            </a:r>
            <a:r>
              <a:rPr lang="es-ES_tradnl" sz="2800" dirty="0"/>
              <a:t> =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</a:t>
            </a:r>
            <a:r>
              <a:rPr lang="mr-IN" sz="2800" dirty="0"/>
              <a:t>–</a:t>
            </a:r>
            <a:r>
              <a:rPr lang="es-ES_tradnl" sz="2800" dirty="0"/>
              <a:t> </a:t>
            </a:r>
            <a:r>
              <a:rPr lang="es-ES_tradnl" sz="2800" dirty="0" err="1"/>
              <a:t>T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</a:t>
            </a:r>
            <a:r>
              <a:rPr lang="mr-IN" sz="2800" dirty="0"/>
              <a:t>–</a:t>
            </a:r>
            <a:r>
              <a:rPr lang="es-ES" sz="2800" dirty="0"/>
              <a:t> </a:t>
            </a:r>
            <a:r>
              <a:rPr lang="es-ES" sz="2800" dirty="0" err="1"/>
              <a:t>C</a:t>
            </a:r>
            <a:r>
              <a:rPr lang="es-ES" sz="2800" baseline="-25000" dirty="0" err="1"/>
              <a:t>t</a:t>
            </a:r>
            <a:r>
              <a:rPr lang="es-ES" sz="2800" dirty="0"/>
              <a:t> </a:t>
            </a:r>
            <a:r>
              <a:rPr lang="es-ES_tradnl" sz="2800" dirty="0"/>
              <a:t> </a:t>
            </a:r>
            <a:r>
              <a:rPr lang="mr-IN" sz="2800" dirty="0"/>
              <a:t>–</a:t>
            </a:r>
            <a:r>
              <a:rPr lang="es-ES_tradnl" sz="2800" dirty="0"/>
              <a:t> </a:t>
            </a:r>
            <a:r>
              <a:rPr lang="es-ES_tradnl" sz="2800" dirty="0" err="1"/>
              <a:t>S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= </a:t>
            </a:r>
            <a:r>
              <a:rPr lang="es-ES_tradnl" sz="2800" dirty="0" err="1"/>
              <a:t>R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</a:t>
            </a:r>
          </a:p>
          <a:p>
            <a:r>
              <a:rPr lang="es-ES_tradnl" dirty="0"/>
              <a:t>Otra manera, si no hay componente cíclico, sino solamente el componente tendencial y el factor estacional es calcular diferencias simples para el mismo periodo para (aproximadamente) eliminar la tendencia y el componente estacional:</a:t>
            </a:r>
          </a:p>
          <a:p>
            <a:pPr marL="914400" lvl="2" indent="0">
              <a:buNone/>
            </a:pPr>
            <a:r>
              <a:rPr lang="es-ES_tradnl" sz="2800" dirty="0"/>
              <a:t>∆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  </a:t>
            </a:r>
            <a:r>
              <a:rPr lang="es-ES_tradnl" sz="2800" dirty="0"/>
              <a:t>=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</a:t>
            </a:r>
            <a:r>
              <a:rPr lang="mr-IN" sz="2800" dirty="0"/>
              <a:t>–</a:t>
            </a:r>
            <a:r>
              <a:rPr lang="es-ES" sz="2800" dirty="0"/>
              <a:t>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 </a:t>
            </a:r>
            <a:r>
              <a:rPr lang="es-ES_tradnl" sz="2800" dirty="0"/>
              <a:t>= (</a:t>
            </a:r>
            <a:r>
              <a:rPr lang="es-ES_tradnl" sz="2800" dirty="0" err="1"/>
              <a:t>T</a:t>
            </a:r>
            <a:r>
              <a:rPr lang="es-ES_tradnl" sz="2800" baseline="-25000" dirty="0" err="1"/>
              <a:t>t</a:t>
            </a:r>
            <a:r>
              <a:rPr lang="mr-IN" sz="2800" dirty="0"/>
              <a:t> –</a:t>
            </a:r>
            <a:r>
              <a:rPr lang="es-ES" sz="2800" dirty="0"/>
              <a:t> </a:t>
            </a:r>
            <a:r>
              <a:rPr lang="es-ES_tradnl" sz="2800" dirty="0" err="1"/>
              <a:t>T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</a:t>
            </a:r>
            <a:r>
              <a:rPr lang="es-ES_tradnl" sz="2800" dirty="0"/>
              <a:t>) + (</a:t>
            </a:r>
            <a:r>
              <a:rPr lang="es-ES_tradnl" sz="2800" dirty="0" err="1"/>
              <a:t>S</a:t>
            </a:r>
            <a:r>
              <a:rPr lang="es-ES_tradnl" sz="2800" baseline="-25000" dirty="0" err="1"/>
              <a:t>t</a:t>
            </a:r>
            <a:r>
              <a:rPr lang="mr-IN" sz="2800" dirty="0"/>
              <a:t> –</a:t>
            </a:r>
            <a:r>
              <a:rPr lang="es-ES" sz="2800" dirty="0"/>
              <a:t> </a:t>
            </a:r>
            <a:r>
              <a:rPr lang="es-ES_tradnl" sz="2800" dirty="0" err="1"/>
              <a:t>S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</a:t>
            </a:r>
            <a:r>
              <a:rPr lang="es-ES_tradnl" sz="2800" dirty="0"/>
              <a:t>) + (</a:t>
            </a:r>
            <a:r>
              <a:rPr lang="es-ES_tradnl" sz="2800" dirty="0" err="1"/>
              <a:t>R</a:t>
            </a:r>
            <a:r>
              <a:rPr lang="es-ES_tradnl" sz="2800" baseline="-25000" dirty="0" err="1"/>
              <a:t>t</a:t>
            </a:r>
            <a:r>
              <a:rPr lang="es-ES" sz="2800" baseline="-25000" dirty="0"/>
              <a:t> </a:t>
            </a:r>
            <a:r>
              <a:rPr lang="mr-IN" sz="2800" dirty="0"/>
              <a:t>–</a:t>
            </a:r>
            <a:r>
              <a:rPr lang="es-ES" sz="2800" dirty="0"/>
              <a:t> </a:t>
            </a:r>
            <a:r>
              <a:rPr lang="es-ES_tradnl" sz="2800" dirty="0" err="1"/>
              <a:t>R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</a:t>
            </a:r>
            <a:r>
              <a:rPr lang="es-ES_tradnl" sz="2800" dirty="0"/>
              <a:t>) ≈ ∆ </a:t>
            </a:r>
            <a:r>
              <a:rPr lang="es-ES_tradnl" sz="2800" dirty="0" err="1"/>
              <a:t>R</a:t>
            </a:r>
            <a:r>
              <a:rPr lang="es-ES_tradnl" sz="2800" baseline="-25000" dirty="0" err="1"/>
              <a:t>t</a:t>
            </a:r>
            <a:r>
              <a:rPr lang="es-ES" sz="2800" baseline="-25000" dirty="0"/>
              <a:t> </a:t>
            </a:r>
          </a:p>
          <a:p>
            <a:r>
              <a:rPr lang="es-ES" dirty="0"/>
              <a:t>Si la tendencia es de aumento o disminución muy rápida, es mejor eliminarla calculando una tasa de crecimiento:</a:t>
            </a:r>
          </a:p>
          <a:p>
            <a:pPr marL="914400" lvl="2" indent="0">
              <a:buNone/>
            </a:pPr>
            <a:r>
              <a:rPr lang="es-ES_tradnl" sz="2800" dirty="0"/>
              <a:t>∆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  </a:t>
            </a:r>
            <a:r>
              <a:rPr lang="es-ES_tradnl" sz="2800" dirty="0"/>
              <a:t>= (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dirty="0"/>
              <a:t> </a:t>
            </a:r>
            <a:r>
              <a:rPr lang="mr-IN" sz="2800" dirty="0"/>
              <a:t>–</a:t>
            </a:r>
            <a:r>
              <a:rPr lang="es-ES" sz="2800" dirty="0"/>
              <a:t>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</a:t>
            </a:r>
            <a:r>
              <a:rPr lang="es-ES_tradnl" sz="2800" dirty="0"/>
              <a:t>) / </a:t>
            </a:r>
            <a:r>
              <a:rPr lang="es-ES_tradnl" sz="2800" dirty="0" err="1"/>
              <a:t>Y</a:t>
            </a:r>
            <a:r>
              <a:rPr lang="es-ES_tradnl" sz="2800" baseline="-25000" dirty="0" err="1"/>
              <a:t>t</a:t>
            </a:r>
            <a:r>
              <a:rPr lang="es-ES_tradnl" sz="2800" baseline="-25000" dirty="0"/>
              <a:t>-s</a:t>
            </a:r>
            <a:r>
              <a:rPr lang="es-ES_tradnl" sz="2800" dirty="0"/>
              <a:t>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estudio del residuo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Estudio del Residuo (</a:t>
            </a:r>
            <a:r>
              <a:rPr kumimoji="0" lang="es-ES_tradnl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Remainder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861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s-ES" dirty="0"/>
              <a:t>Un test para comprobar si el </a:t>
            </a:r>
            <a:r>
              <a:rPr lang="es-ES" b="1" dirty="0"/>
              <a:t>residuo</a:t>
            </a:r>
            <a:r>
              <a:rPr lang="es-ES" dirty="0"/>
              <a:t> es aleatorio o no es mirar la </a:t>
            </a:r>
            <a:r>
              <a:rPr lang="es-ES" i="1" dirty="0" err="1"/>
              <a:t>autocorrelación</a:t>
            </a:r>
            <a:r>
              <a:rPr lang="es-ES" i="1" dirty="0"/>
              <a:t>:</a:t>
            </a:r>
          </a:p>
          <a:p>
            <a:pPr marL="914400" lvl="2" indent="0">
              <a:buNone/>
            </a:pPr>
            <a:r>
              <a:rPr lang="es-ES" sz="2800" dirty="0" err="1"/>
              <a:t>R</a:t>
            </a:r>
            <a:r>
              <a:rPr lang="es-ES" sz="2800" baseline="-25000" dirty="0" err="1"/>
              <a:t>t</a:t>
            </a:r>
            <a:r>
              <a:rPr lang="es-ES" sz="2800" baseline="-25000" dirty="0"/>
              <a:t> </a:t>
            </a:r>
            <a:r>
              <a:rPr lang="es-ES" sz="2800" dirty="0">
                <a:sym typeface="Wingdings" pitchFamily="2" charset="2"/>
              </a:rPr>
              <a:t>{</a:t>
            </a:r>
            <a:r>
              <a:rPr lang="es-ES" sz="2800" dirty="0"/>
              <a:t>R</a:t>
            </a:r>
            <a:r>
              <a:rPr lang="es-ES" sz="2800" baseline="-25000" dirty="0"/>
              <a:t>t-1</a:t>
            </a:r>
            <a:r>
              <a:rPr lang="es-ES" sz="2800" dirty="0"/>
              <a:t>, R</a:t>
            </a:r>
            <a:r>
              <a:rPr lang="es-ES" sz="2800" baseline="-25000" dirty="0"/>
              <a:t>t-2</a:t>
            </a:r>
            <a:r>
              <a:rPr lang="es-ES" sz="2800" dirty="0"/>
              <a:t>, …}</a:t>
            </a:r>
          </a:p>
          <a:p>
            <a:r>
              <a:rPr lang="es-ES" dirty="0"/>
              <a:t>O bien la correlación temporal con otra variable</a:t>
            </a:r>
          </a:p>
          <a:p>
            <a:pPr marL="457200" lvl="1" indent="0">
              <a:buNone/>
            </a:pPr>
            <a:r>
              <a:rPr lang="es-ES" dirty="0"/>
              <a:t>Es lo que vamos a trabajar con el ejemplo de la relación entre concepción y desempleo </a:t>
            </a:r>
            <a:r>
              <a:rPr lang="es-ES"/>
              <a:t>en España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estudio del residuo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Estudio del Residuo (</a:t>
            </a:r>
            <a:r>
              <a:rPr kumimoji="0" lang="es-ES_tradnl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Remainder</a:t>
            </a: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446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s-ES" dirty="0"/>
              <a:t>Alonso, Andrés A, Introducción al Análisis de Series </a:t>
            </a:r>
            <a:r>
              <a:rPr lang="es-ES" dirty="0" smtClean="0"/>
              <a:t>Temporales.</a:t>
            </a:r>
            <a:endParaRPr lang="es-ES" dirty="0"/>
          </a:p>
          <a:p>
            <a:pPr lvl="1">
              <a:buFont typeface="Arial" charset="0"/>
              <a:buChar char="•"/>
            </a:pPr>
            <a:r>
              <a:rPr lang="es-ES" dirty="0"/>
              <a:t>Caparrós Ruiz, Antonio, Análisis clásico de series </a:t>
            </a:r>
            <a:r>
              <a:rPr lang="es-ES" dirty="0" smtClean="0"/>
              <a:t>temporales.</a:t>
            </a:r>
            <a:endParaRPr lang="es-ES" dirty="0"/>
          </a:p>
          <a:p>
            <a:pPr lvl="1">
              <a:buFont typeface="Arial" charset="0"/>
              <a:buChar char="•"/>
            </a:pPr>
            <a:r>
              <a:rPr lang="es-ES" dirty="0"/>
              <a:t>Peña, D. (2005) Análisis de series temporales, Alianza </a:t>
            </a:r>
            <a:r>
              <a:rPr lang="es-ES" dirty="0" smtClean="0"/>
              <a:t>Editorial.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/>
                </a:solidFill>
              </a:rPr>
              <a:t>Series temporales: estacionalidad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63606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b="1" dirty="0">
                <a:solidFill>
                  <a:schemeClr val="accent2"/>
                </a:solidFill>
              </a:rPr>
              <a:t>Motivación</a:t>
            </a:r>
            <a:endParaRPr lang="es-CO" b="1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80120"/>
          </a:xfrm>
        </p:spPr>
        <p:txBody>
          <a:bodyPr>
            <a:normAutofit/>
          </a:bodyPr>
          <a:lstStyle/>
          <a:p>
            <a:r>
              <a:rPr lang="es-CO" dirty="0" smtClean="0"/>
              <a:t>Introducción de participantes. Sobre todo sus áreas y lo que cree que es una serie de tiempo o aplicación a su investigación particular.</a:t>
            </a:r>
          </a:p>
          <a:p>
            <a:pPr lvl="1"/>
            <a:r>
              <a:rPr lang="es-CO" dirty="0" err="1" smtClean="0"/>
              <a:t>Sebastian</a:t>
            </a:r>
            <a:r>
              <a:rPr lang="es-CO" dirty="0" smtClean="0"/>
              <a:t> Ruiz-Santacruz</a:t>
            </a:r>
          </a:p>
          <a:p>
            <a:pPr lvl="1"/>
            <a:r>
              <a:rPr lang="es-CO" dirty="0" smtClean="0"/>
              <a:t>Estadístico y Demógrafo. DANE Colombia - Actualmente CCHS – CSIC.</a:t>
            </a:r>
          </a:p>
          <a:p>
            <a:pPr lvl="1"/>
            <a:r>
              <a:rPr lang="es-CO" dirty="0" smtClean="0"/>
              <a:t>Me interesan mucho las áreas que se enfocan en el estudio de las metodologías que sirvan para estudiar diversos fenómenos demográficos.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Series temporales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4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chemeClr val="accent2"/>
                </a:solidFill>
              </a:rPr>
              <a:t>Procesos</a:t>
            </a:r>
            <a:r>
              <a:rPr lang="es-CO" dirty="0" smtClean="0"/>
              <a:t> </a:t>
            </a:r>
            <a:r>
              <a:rPr lang="es-CO" b="1" dirty="0">
                <a:solidFill>
                  <a:schemeClr val="accent2"/>
                </a:solidFill>
              </a:rPr>
              <a:t>Estocásticos</a:t>
            </a:r>
            <a:endParaRPr lang="es-CO" b="1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 denomina </a:t>
            </a:r>
            <a:r>
              <a:rPr lang="es-ES" b="1" dirty="0" smtClean="0"/>
              <a:t>estocástico </a:t>
            </a:r>
            <a:r>
              <a:rPr lang="es-ES" dirty="0" smtClean="0"/>
              <a:t>al </a:t>
            </a:r>
            <a:r>
              <a:rPr lang="es-ES" dirty="0"/>
              <a:t>sistema cuyo comportamiento intrínseco es no determinista. </a:t>
            </a:r>
            <a:endParaRPr lang="es-ES" dirty="0" smtClean="0"/>
          </a:p>
          <a:p>
            <a:pPr lvl="1"/>
            <a:r>
              <a:rPr lang="es-ES" dirty="0" smtClean="0"/>
              <a:t>Que es lo determinista?</a:t>
            </a:r>
          </a:p>
          <a:p>
            <a:pPr lvl="2"/>
            <a:r>
              <a:rPr lang="es-ES" dirty="0"/>
              <a:t>Un modelo determinista es un modelo matemático donde las </a:t>
            </a:r>
            <a:r>
              <a:rPr lang="es-ES" dirty="0" smtClean="0"/>
              <a:t>condiciones </a:t>
            </a:r>
            <a:r>
              <a:rPr lang="es-ES" dirty="0"/>
              <a:t>iniciales producirán invariablemente </a:t>
            </a:r>
            <a:r>
              <a:rPr lang="es-ES" dirty="0" smtClean="0"/>
              <a:t>los mismos resultados</a:t>
            </a:r>
            <a:r>
              <a:rPr lang="es-ES" dirty="0"/>
              <a:t>, </a:t>
            </a:r>
            <a:r>
              <a:rPr lang="es-ES" dirty="0" smtClean="0"/>
              <a:t>no se contempla la </a:t>
            </a:r>
            <a:r>
              <a:rPr lang="es-ES" dirty="0"/>
              <a:t>existencia de azar, o </a:t>
            </a:r>
            <a:r>
              <a:rPr lang="es-ES" dirty="0" smtClean="0"/>
              <a:t>incertidumbre.</a:t>
            </a:r>
          </a:p>
          <a:p>
            <a:pPr lvl="2"/>
            <a:r>
              <a:rPr lang="es-ES" dirty="0" smtClean="0"/>
              <a:t>Un ejemplo de ello son los procesos industriales.</a:t>
            </a:r>
          </a:p>
          <a:p>
            <a:r>
              <a:rPr lang="es-ES" dirty="0"/>
              <a:t>En la teoría de la probabilidad, un proceso estocástico es un concepto </a:t>
            </a:r>
            <a:r>
              <a:rPr lang="es-ES" dirty="0" smtClean="0"/>
              <a:t>que describe las </a:t>
            </a:r>
            <a:r>
              <a:rPr lang="es-ES" b="1" dirty="0" smtClean="0"/>
              <a:t>magnitudes </a:t>
            </a:r>
            <a:r>
              <a:rPr lang="es-ES" b="1" dirty="0"/>
              <a:t>aleatorias que varían con el tiempo </a:t>
            </a:r>
            <a:endParaRPr lang="es-ES" b="1" dirty="0" smtClean="0"/>
          </a:p>
          <a:p>
            <a:r>
              <a:rPr lang="es-ES" dirty="0" smtClean="0"/>
              <a:t>Caracteriza </a:t>
            </a:r>
            <a:r>
              <a:rPr lang="es-ES" dirty="0" smtClean="0"/>
              <a:t>una </a:t>
            </a:r>
            <a:r>
              <a:rPr lang="es-ES" dirty="0"/>
              <a:t>sucesión de variables aleatorias (estocásticas) que evolucionan en función de otra variable, generalmente </a:t>
            </a:r>
            <a:r>
              <a:rPr lang="es-ES" dirty="0" smtClean="0"/>
              <a:t>el tiempo. </a:t>
            </a:r>
          </a:p>
          <a:p>
            <a:r>
              <a:rPr lang="es-ES" dirty="0"/>
              <a:t>Cada una de las variables aleatorias del proceso tiene su propia función de distribución de probabilidad y pueden o no estar correlacionadas entre sí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Series temporales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6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chemeClr val="accent2"/>
                </a:solidFill>
              </a:rPr>
              <a:t>Ejemplos</a:t>
            </a:r>
            <a:r>
              <a:rPr lang="es-CO" dirty="0" smtClean="0"/>
              <a:t> </a:t>
            </a:r>
            <a:r>
              <a:rPr lang="es-CO" b="1" dirty="0">
                <a:solidFill>
                  <a:schemeClr val="accent2"/>
                </a:solidFill>
              </a:rPr>
              <a:t>de proceso estocástico</a:t>
            </a:r>
            <a:endParaRPr lang="es-CO" b="1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señales de telecomunicación;</a:t>
            </a:r>
          </a:p>
          <a:p>
            <a:r>
              <a:rPr lang="es-ES" dirty="0"/>
              <a:t>señales biomédicas (electrocardiograma, encefalograma, etc.);</a:t>
            </a:r>
          </a:p>
          <a:p>
            <a:r>
              <a:rPr lang="es-ES" dirty="0"/>
              <a:t>señales sísmicas;</a:t>
            </a:r>
          </a:p>
          <a:p>
            <a:r>
              <a:rPr lang="es-ES" dirty="0"/>
              <a:t>el número de manchas solares año tras año;</a:t>
            </a:r>
          </a:p>
          <a:p>
            <a:r>
              <a:rPr lang="es-ES" dirty="0"/>
              <a:t>el índice de la bolsa segundo a segundo;</a:t>
            </a:r>
          </a:p>
          <a:p>
            <a:r>
              <a:rPr lang="es-ES" dirty="0"/>
              <a:t>la evolución de la población de un municipio año tras año;</a:t>
            </a:r>
          </a:p>
          <a:p>
            <a:r>
              <a:rPr lang="es-ES" dirty="0"/>
              <a:t>el tiempo de espera en la cola de cada uno de los usuarios que van llegando a una ventanilla;</a:t>
            </a:r>
          </a:p>
          <a:p>
            <a:r>
              <a:rPr lang="es-ES" dirty="0"/>
              <a:t>el clima, un gigantesco conjunto de procesos estocásticos interrelacionados (velocidad del viento, humedad del aire, etcétera) que evolucionan en el espacio y en el </a:t>
            </a:r>
            <a:r>
              <a:rPr lang="es-ES" dirty="0" smtClean="0"/>
              <a:t>tiempo</a:t>
            </a:r>
            <a:r>
              <a:rPr lang="es-ES" dirty="0"/>
              <a:t>.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Series temporales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5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Autofit/>
          </a:bodyPr>
          <a:lstStyle/>
          <a:p>
            <a:r>
              <a:rPr lang="es-ES" b="1" dirty="0">
                <a:solidFill>
                  <a:schemeClr val="accent2"/>
                </a:solidFill>
              </a:rPr>
              <a:t>Casos especiales</a:t>
            </a:r>
            <a:endParaRPr lang="es-ES" b="1" dirty="0">
              <a:solidFill>
                <a:schemeClr val="accent2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05608" y="1063869"/>
            <a:ext cx="10448192" cy="5113094"/>
          </a:xfrm>
        </p:spPr>
        <p:txBody>
          <a:bodyPr>
            <a:normAutofit fontScale="55000" lnSpcReduction="20000"/>
          </a:bodyPr>
          <a:lstStyle/>
          <a:p>
            <a:r>
              <a:rPr lang="es-ES" dirty="0" smtClean="0"/>
              <a:t>Proceso </a:t>
            </a:r>
            <a:r>
              <a:rPr lang="es-ES" dirty="0">
                <a:solidFill>
                  <a:srgbClr val="FF0000"/>
                </a:solidFill>
              </a:rPr>
              <a:t>estacionario</a:t>
            </a:r>
            <a:r>
              <a:rPr lang="es-ES" dirty="0"/>
              <a:t>: </a:t>
            </a:r>
            <a:r>
              <a:rPr lang="es-ES" dirty="0" smtClean="0"/>
              <a:t>Se </a:t>
            </a:r>
            <a:r>
              <a:rPr lang="es-ES" dirty="0"/>
              <a:t>dice que un proceso es estacionario en sentido amplio (o débilmente estacionario) cuando se verifica que:</a:t>
            </a:r>
          </a:p>
          <a:p>
            <a:pPr lvl="1"/>
            <a:r>
              <a:rPr lang="es-ES" dirty="0"/>
              <a:t>La media teórica es independiente del tiempo, </a:t>
            </a:r>
            <a:r>
              <a:rPr lang="es-ES" dirty="0" smtClean="0"/>
              <a:t>y Las </a:t>
            </a:r>
            <a:r>
              <a:rPr lang="es-ES" dirty="0" err="1"/>
              <a:t>autocovarianzas</a:t>
            </a:r>
            <a:r>
              <a:rPr lang="es-ES" dirty="0"/>
              <a:t> de orden s solo vienen afectadas por el lapso de tiempo transcurrido entre los dos periodos y no dependen del tiempo.</a:t>
            </a:r>
          </a:p>
          <a:p>
            <a:r>
              <a:rPr lang="es-ES" dirty="0"/>
              <a:t>Proceso homogéneo: variables aleatorias independientes e idénticamente distribuidas. </a:t>
            </a:r>
          </a:p>
          <a:p>
            <a:r>
              <a:rPr lang="es-ES" dirty="0"/>
              <a:t>Proceso de </a:t>
            </a:r>
            <a:r>
              <a:rPr lang="es-ES" dirty="0" err="1"/>
              <a:t>Márkov</a:t>
            </a:r>
            <a:r>
              <a:rPr lang="es-ES" dirty="0"/>
              <a:t>: aquellos procesos discretos en que la evolución solo depende del estado actual y no de los anteriores.</a:t>
            </a:r>
          </a:p>
          <a:p>
            <a:r>
              <a:rPr lang="es-ES" dirty="0"/>
              <a:t>Procesos de tiempo discreto</a:t>
            </a:r>
          </a:p>
          <a:p>
            <a:pPr lvl="1"/>
            <a:r>
              <a:rPr lang="es-ES" dirty="0"/>
              <a:t>Proceso de Bernoulli: son procesos discretos en los que el número de eventos viene dado por una distribución binomial.</a:t>
            </a:r>
          </a:p>
          <a:p>
            <a:pPr lvl="1"/>
            <a:r>
              <a:rPr lang="es-ES" dirty="0"/>
              <a:t>Proceso de Galton-Watson: es un tipo de proceso de </a:t>
            </a:r>
            <a:r>
              <a:rPr lang="es-ES" dirty="0" err="1"/>
              <a:t>Markov</a:t>
            </a:r>
            <a:r>
              <a:rPr lang="es-ES" dirty="0"/>
              <a:t> con ramificación.</a:t>
            </a:r>
          </a:p>
          <a:p>
            <a:r>
              <a:rPr lang="es-ES" dirty="0"/>
              <a:t>Procesos de tiempo continuo:</a:t>
            </a:r>
          </a:p>
          <a:p>
            <a:pPr lvl="1"/>
            <a:r>
              <a:rPr lang="es-ES" dirty="0"/>
              <a:t>Proceso de Gauss: proceso continuo en el que toda </a:t>
            </a:r>
            <a:r>
              <a:rPr lang="es-ES" i="1" dirty="0"/>
              <a:t>combinación lineal </a:t>
            </a:r>
            <a:r>
              <a:rPr lang="es-ES" dirty="0"/>
              <a:t>de variables es una variable de distribución normal.</a:t>
            </a:r>
          </a:p>
          <a:p>
            <a:pPr lvl="1"/>
            <a:r>
              <a:rPr lang="es-ES" dirty="0"/>
              <a:t>Proceso de </a:t>
            </a:r>
            <a:r>
              <a:rPr lang="es-ES" dirty="0" err="1"/>
              <a:t>Márkov</a:t>
            </a:r>
            <a:r>
              <a:rPr lang="es-ES" dirty="0"/>
              <a:t> </a:t>
            </a:r>
            <a:r>
              <a:rPr lang="es-ES" dirty="0" smtClean="0"/>
              <a:t>continuo.</a:t>
            </a:r>
            <a:endParaRPr lang="es-ES" dirty="0"/>
          </a:p>
          <a:p>
            <a:pPr lvl="1"/>
            <a:r>
              <a:rPr lang="es-ES" dirty="0"/>
              <a:t>Proceso de Gauss-</a:t>
            </a:r>
            <a:r>
              <a:rPr lang="es-ES" dirty="0" err="1"/>
              <a:t>Márkov</a:t>
            </a:r>
            <a:r>
              <a:rPr lang="es-ES" dirty="0"/>
              <a:t>: son procesos, al mismo tiempo, de Gauss y de </a:t>
            </a:r>
            <a:r>
              <a:rPr lang="es-ES" dirty="0" err="1"/>
              <a:t>Márkov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Proceso de </a:t>
            </a:r>
            <a:r>
              <a:rPr lang="es-ES" dirty="0" err="1"/>
              <a:t>Feller</a:t>
            </a:r>
            <a:r>
              <a:rPr lang="es-ES" dirty="0"/>
              <a:t>: son procesos estocásticos que toman valores sobre espacios de operadores de algún espacio funcional.</a:t>
            </a:r>
          </a:p>
          <a:p>
            <a:pPr lvl="1"/>
            <a:r>
              <a:rPr lang="es-ES" dirty="0"/>
              <a:t>Proceso de </a:t>
            </a:r>
            <a:r>
              <a:rPr lang="es-ES" dirty="0" err="1"/>
              <a:t>Lévy</a:t>
            </a:r>
            <a:r>
              <a:rPr lang="es-ES" dirty="0"/>
              <a:t>: son procesos homogéneos de </a:t>
            </a:r>
            <a:r>
              <a:rPr lang="es-ES" dirty="0" err="1"/>
              <a:t>Markov</a:t>
            </a:r>
            <a:r>
              <a:rPr lang="es-ES" dirty="0"/>
              <a:t> de "tiempo continuo" que generalizan el paseo aleatorio que usualmente se define como de "tiempo discreto".</a:t>
            </a:r>
          </a:p>
          <a:p>
            <a:pPr lvl="2"/>
            <a:r>
              <a:rPr lang="es-ES" dirty="0"/>
              <a:t>Proceso de </a:t>
            </a:r>
            <a:r>
              <a:rPr lang="es-ES" dirty="0" err="1"/>
              <a:t>Poisson</a:t>
            </a:r>
            <a:r>
              <a:rPr lang="es-ES" dirty="0"/>
              <a:t>: es caso particular de proceso de </a:t>
            </a:r>
            <a:r>
              <a:rPr lang="es-ES" dirty="0" err="1"/>
              <a:t>Lévy</a:t>
            </a:r>
            <a:r>
              <a:rPr lang="es-ES" dirty="0"/>
              <a:t> donde el tiempo transcurrido entre saltos sigue una distribución exponencial y, por tanto, el número de eventos en un intervalo viene dado por una distribución de </a:t>
            </a:r>
            <a:r>
              <a:rPr lang="es-ES" dirty="0" err="1"/>
              <a:t>Poisson</a:t>
            </a:r>
            <a:r>
              <a:rPr lang="es-ES" dirty="0"/>
              <a:t>.</a:t>
            </a:r>
          </a:p>
          <a:p>
            <a:pPr lvl="2"/>
            <a:r>
              <a:rPr lang="es-ES" dirty="0"/>
              <a:t>Proceso de Wiener: el incremento de la variable entre dos instantes tiene una distribución gaussiana y, por tanto, además de un proceso de </a:t>
            </a:r>
            <a:r>
              <a:rPr lang="es-ES" dirty="0" err="1"/>
              <a:t>Lévy</a:t>
            </a:r>
            <a:r>
              <a:rPr lang="es-ES" dirty="0"/>
              <a:t> es un proceso de Gauss simultáneamente.</a:t>
            </a:r>
          </a:p>
          <a:p>
            <a:pPr lvl="1"/>
            <a:r>
              <a:rPr lang="es-ES" dirty="0"/>
              <a:t>Proceso doblemente estocástico: es un tipo de modelo estocástico usado para modelar ciertas series temporales, en el que los parámetros que dan las distribuciones también varían aleatoriamente (de ahí el término de doblemente estocástico).</a:t>
            </a:r>
          </a:p>
          <a:p>
            <a:pPr lvl="2"/>
            <a:r>
              <a:rPr lang="es-ES" dirty="0"/>
              <a:t>Proceso de Cox: es un proceso doblemente estocástico que generaliza el proceso de </a:t>
            </a:r>
            <a:r>
              <a:rPr lang="es-ES" dirty="0" err="1"/>
              <a:t>Poisson</a:t>
            </a:r>
            <a:r>
              <a:rPr lang="es-ES" dirty="0"/>
              <a:t>, donde el parámetro de intensidad varía aleatoriamente.</a:t>
            </a:r>
          </a:p>
          <a:p>
            <a:pPr lvl="1"/>
            <a:r>
              <a:rPr lang="es-ES" dirty="0"/>
              <a:t>Proceso estocástico continuo: es un tipo de proceso estocástico de tiempo continuo en que las trayectorias son además caminos continuos.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Series temporales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 smtClean="0">
                <a:solidFill>
                  <a:schemeClr val="accent2"/>
                </a:solidFill>
              </a:rPr>
              <a:t>Series de tiempo</a:t>
            </a:r>
            <a:endParaRPr lang="es-ES_tradnl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s-ES_tradnl" dirty="0"/>
              <a:t>Una serie temporal se analiza generalmente como una combinación de 3 o 4 componentes.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dirty="0"/>
              <a:t>Puede ser una suma de componentes: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s-ES_tradnl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3900" dirty="0" err="1"/>
              <a:t>Y</a:t>
            </a:r>
            <a:r>
              <a:rPr lang="es-ES_tradnl" sz="3900" baseline="-25000" dirty="0" err="1"/>
              <a:t>t</a:t>
            </a:r>
            <a:r>
              <a:rPr lang="es-ES_tradnl" sz="3900" dirty="0"/>
              <a:t> = </a:t>
            </a:r>
            <a:r>
              <a:rPr lang="es-ES_tradnl" sz="3900" dirty="0" err="1"/>
              <a:t>T</a:t>
            </a:r>
            <a:r>
              <a:rPr lang="es-ES_tradnl" sz="3900" baseline="-25000" dirty="0" err="1"/>
              <a:t>t</a:t>
            </a:r>
            <a:r>
              <a:rPr lang="es-ES_tradnl" sz="3900" dirty="0"/>
              <a:t> + </a:t>
            </a:r>
            <a:r>
              <a:rPr lang="es-ES_tradnl" sz="3900" dirty="0" err="1"/>
              <a:t>C</a:t>
            </a:r>
            <a:r>
              <a:rPr lang="es-ES_tradnl" sz="3900" baseline="-25000" dirty="0" err="1"/>
              <a:t>t</a:t>
            </a:r>
            <a:r>
              <a:rPr lang="es-ES_tradnl" sz="3900" dirty="0"/>
              <a:t> + </a:t>
            </a:r>
            <a:r>
              <a:rPr lang="es-ES_tradnl" sz="3900" dirty="0" err="1"/>
              <a:t>S</a:t>
            </a:r>
            <a:r>
              <a:rPr lang="es-ES_tradnl" sz="3900" baseline="-25000" dirty="0" err="1"/>
              <a:t>t</a:t>
            </a:r>
            <a:r>
              <a:rPr lang="es-ES_tradnl" sz="3900" dirty="0"/>
              <a:t> + </a:t>
            </a:r>
            <a:r>
              <a:rPr lang="es-ES_tradnl" sz="3900" dirty="0" err="1"/>
              <a:t>R</a:t>
            </a:r>
            <a:r>
              <a:rPr lang="es-ES_tradnl" sz="3900" baseline="-25000" dirty="0" err="1"/>
              <a:t>t</a:t>
            </a:r>
            <a:endParaRPr lang="es-ES_tradnl" sz="3900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sz="3900" baseline="-250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/>
              <a:t>Donde 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dirty="0"/>
              <a:t> es la serie temporal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 err="1"/>
              <a:t>T</a:t>
            </a:r>
            <a:r>
              <a:rPr lang="es-ES_tradnl" baseline="-25000" dirty="0" err="1"/>
              <a:t>t</a:t>
            </a:r>
            <a:r>
              <a:rPr lang="es-ES_tradnl" dirty="0"/>
              <a:t> es la </a:t>
            </a:r>
            <a:r>
              <a:rPr lang="es-ES_tradnl" b="1" dirty="0"/>
              <a:t>tendencia</a:t>
            </a:r>
            <a:r>
              <a:rPr lang="es-ES_tradnl" dirty="0"/>
              <a:t> </a:t>
            </a:r>
            <a:r>
              <a:rPr lang="es-ES_tradnl" i="1" dirty="0"/>
              <a:t>(</a:t>
            </a:r>
            <a:r>
              <a:rPr lang="es-ES_tradnl" i="1" dirty="0" err="1"/>
              <a:t>trend</a:t>
            </a:r>
            <a:r>
              <a:rPr lang="es-ES_tradnl" i="1" dirty="0"/>
              <a:t>)</a:t>
            </a:r>
            <a:r>
              <a:rPr lang="es-ES_tradnl" dirty="0"/>
              <a:t> de evolución a medio y largo plazo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 err="1"/>
              <a:t>C</a:t>
            </a:r>
            <a:r>
              <a:rPr lang="es-ES_tradnl" baseline="-25000" dirty="0" err="1"/>
              <a:t>t</a:t>
            </a:r>
            <a:r>
              <a:rPr lang="es-ES_tradnl" dirty="0"/>
              <a:t> es el componente </a:t>
            </a:r>
            <a:r>
              <a:rPr lang="es-ES_tradnl" b="1" dirty="0"/>
              <a:t>cíclico </a:t>
            </a:r>
            <a:r>
              <a:rPr lang="es-ES_tradnl" i="1" dirty="0"/>
              <a:t>(</a:t>
            </a:r>
            <a:r>
              <a:rPr lang="es-ES_tradnl" i="1" dirty="0" err="1"/>
              <a:t>cycle</a:t>
            </a:r>
            <a:r>
              <a:rPr lang="es-ES_tradnl" i="1" dirty="0"/>
              <a:t>),</a:t>
            </a:r>
            <a:r>
              <a:rPr lang="es-ES_tradnl" b="1" dirty="0"/>
              <a:t> </a:t>
            </a:r>
            <a:r>
              <a:rPr lang="es-ES_tradnl" dirty="0"/>
              <a:t>generalmente entre 2 y 12 años, presente sobre todo en series económicas, pero no en series demográficas</a:t>
            </a:r>
            <a:endParaRPr lang="es-ES_tradnl" i="1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 err="1"/>
              <a:t>S</a:t>
            </a:r>
            <a:r>
              <a:rPr lang="es-ES_tradnl" baseline="-25000" dirty="0" err="1"/>
              <a:t>t</a:t>
            </a:r>
            <a:r>
              <a:rPr lang="es-ES_tradnl" baseline="-25000" dirty="0"/>
              <a:t> </a:t>
            </a:r>
            <a:r>
              <a:rPr lang="es-ES_tradnl" dirty="0"/>
              <a:t>es el componente </a:t>
            </a:r>
            <a:r>
              <a:rPr lang="es-ES_tradnl" b="1" dirty="0">
                <a:solidFill>
                  <a:srgbClr val="FF0000"/>
                </a:solidFill>
              </a:rPr>
              <a:t>estacional</a:t>
            </a:r>
            <a:r>
              <a:rPr lang="es-ES_tradnl" dirty="0"/>
              <a:t> (</a:t>
            </a:r>
            <a:r>
              <a:rPr lang="es-ES_tradnl" i="1" dirty="0" err="1"/>
              <a:t>season</a:t>
            </a:r>
            <a:r>
              <a:rPr lang="es-ES_tradnl" dirty="0"/>
              <a:t>) de una duración inferior a un año (trimestre, mes, semana, </a:t>
            </a:r>
            <a:r>
              <a:rPr lang="es-ES_tradnl" dirty="0" err="1"/>
              <a:t>dia</a:t>
            </a:r>
            <a:r>
              <a:rPr lang="es-ES_tradnl" dirty="0"/>
              <a:t>,</a:t>
            </a:r>
            <a:r>
              <a:rPr lang="mr-IN" dirty="0"/>
              <a:t>…</a:t>
            </a:r>
            <a:r>
              <a:rPr lang="es-ES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 err="1"/>
              <a:t>R</a:t>
            </a:r>
            <a:r>
              <a:rPr lang="es-ES_tradnl" baseline="-25000" dirty="0" err="1"/>
              <a:t>t</a:t>
            </a:r>
            <a:r>
              <a:rPr lang="es-ES_tradnl" dirty="0"/>
              <a:t> es el </a:t>
            </a:r>
            <a:r>
              <a:rPr lang="es-ES_tradnl" b="1" dirty="0"/>
              <a:t>residuo </a:t>
            </a:r>
            <a:r>
              <a:rPr lang="es-ES_tradnl" i="1" dirty="0"/>
              <a:t>(</a:t>
            </a:r>
            <a:r>
              <a:rPr lang="es-ES_tradnl" i="1" dirty="0" err="1"/>
              <a:t>remainder</a:t>
            </a:r>
            <a:r>
              <a:rPr lang="es-ES_tradnl" i="1" dirty="0"/>
              <a:t>)</a:t>
            </a:r>
            <a:r>
              <a:rPr lang="es-ES_tradnl" dirty="0"/>
              <a:t>, que contiene dos componentes (que a veces se separan):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/>
              <a:t>Componente especifico (interpretable, función de factores explicativos)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s-ES_tradnl" dirty="0"/>
              <a:t>Componente aleatorio (no interpretable, debido al azar)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s-ES_trad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Series temporales</a:t>
            </a:r>
          </a:p>
        </p:txBody>
      </p:sp>
    </p:spTree>
    <p:extLst>
      <p:ext uri="{BB962C8B-B14F-4D97-AF65-F5344CB8AC3E}">
        <p14:creationId xmlns:p14="http://schemas.microsoft.com/office/powerpoint/2010/main" val="203707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Series temporales</a:t>
            </a:r>
            <a:endParaRPr lang="en-US"/>
          </a:p>
        </p:txBody>
      </p:sp>
      <p:pic>
        <p:nvPicPr>
          <p:cNvPr id="3074" name="Picture 2" descr="Series de tiempo como brújula empresarial | by Isra Mata | nowports tech |  Medi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002" y="146199"/>
            <a:ext cx="4993996" cy="621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accent2"/>
                </a:solidFill>
              </a:rPr>
              <a:t>Ejemplo ventas mensuales de armas de fuego en los EE.UU. de 2000 a 2015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31491"/>
            <a:ext cx="10515600" cy="134547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dirty="0"/>
              <a:t> = </a:t>
            </a:r>
            <a:r>
              <a:rPr lang="es-ES_tradnl" dirty="0" err="1"/>
              <a:t>T</a:t>
            </a:r>
            <a:r>
              <a:rPr lang="es-ES_tradnl" baseline="-25000" dirty="0" err="1"/>
              <a:t>t</a:t>
            </a:r>
            <a:r>
              <a:rPr lang="es-ES_tradnl" dirty="0"/>
              <a:t> + </a:t>
            </a:r>
            <a:r>
              <a:rPr lang="es-ES_tradnl" dirty="0" err="1"/>
              <a:t>S</a:t>
            </a:r>
            <a:r>
              <a:rPr lang="es-ES_tradnl" baseline="-25000" dirty="0" err="1"/>
              <a:t>t</a:t>
            </a:r>
            <a:r>
              <a:rPr lang="es-ES_tradnl" dirty="0"/>
              <a:t> + </a:t>
            </a:r>
            <a:r>
              <a:rPr lang="es-ES_tradnl" dirty="0" err="1"/>
              <a:t>R</a:t>
            </a:r>
            <a:r>
              <a:rPr lang="es-ES_tradnl" baseline="-25000" dirty="0" err="1"/>
              <a:t>t</a:t>
            </a:r>
            <a:r>
              <a:rPr lang="es-ES_tradnl" baseline="-25000" dirty="0"/>
              <a:t>							</a:t>
            </a:r>
            <a:r>
              <a:rPr lang="es-ES_tradnl" dirty="0" err="1"/>
              <a:t>Y</a:t>
            </a:r>
            <a:r>
              <a:rPr lang="es-ES_tradnl" baseline="-25000" dirty="0" err="1"/>
              <a:t>t</a:t>
            </a:r>
            <a:r>
              <a:rPr lang="es-ES_tradnl" dirty="0"/>
              <a:t> = </a:t>
            </a:r>
            <a:r>
              <a:rPr lang="es-ES_tradnl" dirty="0" err="1"/>
              <a:t>T</a:t>
            </a:r>
            <a:r>
              <a:rPr lang="es-ES_tradnl" baseline="-25000" dirty="0" err="1"/>
              <a:t>t</a:t>
            </a:r>
            <a:r>
              <a:rPr lang="es-ES_tradnl" dirty="0"/>
              <a:t> + </a:t>
            </a:r>
            <a:r>
              <a:rPr lang="es-ES_tradnl" dirty="0" err="1"/>
              <a:t>R</a:t>
            </a:r>
            <a:r>
              <a:rPr lang="es-ES_tradnl" baseline="-25000" dirty="0" err="1"/>
              <a:t>t</a:t>
            </a:r>
            <a:endParaRPr lang="es-ES_tradnl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baseline="-25000" dirty="0"/>
              <a:t>(no hay componente cíclico)					(estacionalidad eliminada)</a:t>
            </a:r>
            <a:endParaRPr lang="es-ES_tradnl" sz="1200" baseline="-250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baseline="-250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s-ES_trad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Series </a:t>
            </a:r>
            <a:r>
              <a:rPr lang="en-US" dirty="0" err="1">
                <a:solidFill>
                  <a:schemeClr val="accent2"/>
                </a:solidFill>
              </a:rPr>
              <a:t>temporales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9" y="1676743"/>
            <a:ext cx="4596715" cy="2922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377" y="1686716"/>
            <a:ext cx="4954099" cy="305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47" y="3883637"/>
            <a:ext cx="2671009" cy="24864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150973" y="4599532"/>
            <a:ext cx="1497274" cy="101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537622" y="4740011"/>
            <a:ext cx="1804086" cy="86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2096</Words>
  <Application>Microsoft Office PowerPoint</Application>
  <PresentationFormat>Panorámica</PresentationFormat>
  <Paragraphs>282</Paragraphs>
  <Slides>26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Verdana</vt:lpstr>
      <vt:lpstr>Wingdings</vt:lpstr>
      <vt:lpstr>Office Theme</vt:lpstr>
      <vt:lpstr>Presentación de PowerPoint</vt:lpstr>
      <vt:lpstr>Contenidos del modulo</vt:lpstr>
      <vt:lpstr>Motivación</vt:lpstr>
      <vt:lpstr>Procesos Estocásticos</vt:lpstr>
      <vt:lpstr>Ejemplos de proceso estocástico</vt:lpstr>
      <vt:lpstr>Casos especiales</vt:lpstr>
      <vt:lpstr>Series de tiempo</vt:lpstr>
      <vt:lpstr>Presentación de PowerPoint</vt:lpstr>
      <vt:lpstr>Ejemplo ventas mensuales de armas de fuego en los EE.UU. de 2000 a 2015</vt:lpstr>
      <vt:lpstr>La relación puede ser de tipo multiplicativa</vt:lpstr>
      <vt:lpstr>1. Determinar la tendencia por suavización</vt:lpstr>
      <vt:lpstr>1.1 Suavización por medias móviles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Series temporales (Curso ADEH – Septiembre 2017)</dc:title>
  <dc:creator>Daniel Devolder</dc:creator>
  <cp:lastModifiedBy>CCHS</cp:lastModifiedBy>
  <cp:revision>76</cp:revision>
  <dcterms:created xsi:type="dcterms:W3CDTF">2017-09-05T10:43:40Z</dcterms:created>
  <dcterms:modified xsi:type="dcterms:W3CDTF">2021-11-11T17:29:59Z</dcterms:modified>
</cp:coreProperties>
</file>